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jpeg" ContentType="image/jpeg"/>
  <Default Extension="xml" ContentType="application/xml"/>
  <Default Extension="gif" ContentType="image/gif"/>
  <Default Extension="xlsx" ContentType="application/vnd.openxmlformats-officedocument.spreadsheetml.sheet"/>
  <Override PartName="/ppt/drawings/drawing1.xml" ContentType="application/vnd.openxmlformats-officedocument.drawingml.chartshapes+xml"/>
  <Override PartName="/ppt/diagrams/data5.xml" ContentType="application/vnd.openxmlformats-officedocument.drawingml.diagramData+xml"/>
  <Override PartName="/ppt/drawings/drawing8.xml" ContentType="application/vnd.openxmlformats-officedocument.drawingml.chartshapes+xml"/>
  <Override PartName="/ppt/drawings/drawing3.xml" ContentType="application/vnd.openxmlformats-officedocument.drawingml.chartshapes+xml"/>
  <Override PartName="/ppt/drawings/drawing4.xml" ContentType="application/vnd.openxmlformats-officedocument.drawingml.chartshapes+xml"/>
  <Override PartName="/ppt/drawings/drawing5.xml" ContentType="application/vnd.openxmlformats-officedocument.drawingml.chartshapes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rawings/drawing6.xml" ContentType="application/vnd.openxmlformats-officedocument.drawingml.chartshapes+xml"/>
  <Override PartName="/ppt/drawings/drawing7.xml" ContentType="application/vnd.openxmlformats-officedocument.drawingml.chartshapes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drawings/drawing2.xml" ContentType="application/vnd.openxmlformats-officedocument.drawingml.chartshapes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8.xml" ContentType="application/vnd.openxmlformats-officedocument.presentationml.slide+xml"/>
  <Override PartName="/ppt/slides/slide24.xml" ContentType="application/vnd.openxmlformats-officedocument.presentationml.slide+xml"/>
  <Override PartName="/ppt/slides/slide9.xml" ContentType="application/vnd.openxmlformats-officedocument.presentationml.slide+xml"/>
  <Override PartName="/ppt/slides/slide23.xml" ContentType="application/vnd.openxmlformats-officedocument.presentationml.slide+xml"/>
  <Override PartName="/ppt/slides/slide10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11.xml" ContentType="application/vnd.openxmlformats-officedocument.presentationml.slide+xml"/>
  <Override PartName="/ppt/slides/slide13.xml" ContentType="application/vnd.openxmlformats-officedocument.presentationml.slide+xml"/>
  <Override PartName="/ppt/slides/slide7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17.xml" ContentType="application/vnd.openxmlformats-officedocument.presentationml.slide+xml"/>
  <Override PartName="/ppt/slides/slide1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6.xml" ContentType="application/vnd.openxmlformats-officedocument.presentationml.slide+xml"/>
  <Override PartName="/ppt/slides/slide25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6.xml" ContentType="application/vnd.openxmlformats-officedocument.presentationml.slide+xml"/>
  <Override PartName="/ppt/slides/slide16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6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diagrams/colors5.xml" ContentType="application/vnd.openxmlformats-officedocument.drawingml.diagramColors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diagrams/drawing1.xml" ContentType="application/vnd.ms-office.drawingml.diagramDrawing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charts/chart7.xml" ContentType="application/vnd.openxmlformats-officedocument.drawingml.chart+xml"/>
  <Override PartName="/ppt/diagrams/drawing2.xml" ContentType="application/vnd.ms-office.drawingml.diagramDrawing+xml"/>
  <Override PartName="/ppt/diagrams/colors2.xml" ContentType="application/vnd.openxmlformats-officedocument.drawingml.diagramColors+xml"/>
  <Override PartName="/ppt/charts/chart6.xml" ContentType="application/vnd.openxmlformats-officedocument.drawingml.chart+xml"/>
  <Override PartName="/ppt/charts/chart2.xml" ContentType="application/vnd.openxmlformats-officedocument.drawingml.chart+xml"/>
  <Override PartName="/ppt/charts/chart1.xml" ContentType="application/vnd.openxmlformats-officedocument.drawingml.chart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charts/chart4.xml" ContentType="application/vnd.openxmlformats-officedocument.drawingml.chart+xml"/>
  <Override PartName="/ppt/charts/chart8.xml" ContentType="application/vnd.openxmlformats-officedocument.drawingml.chart+xml"/>
  <Override PartName="/ppt/diagrams/layout3.xml" ContentType="application/vnd.openxmlformats-officedocument.drawingml.diagramLayout+xml"/>
  <Override PartName="/ppt/diagrams/quickStyle5.xml" ContentType="application/vnd.openxmlformats-officedocument.drawingml.diagramStyle+xml"/>
  <Override PartName="/ppt/diagrams/layout5.xml" ContentType="application/vnd.openxmlformats-officedocument.drawingml.diagramLayout+xml"/>
  <Override PartName="/ppt/theme/theme1.xml" ContentType="application/vnd.openxmlformats-officedocument.theme+xml"/>
  <Override PartName="/ppt/diagrams/drawing5.xml" ContentType="application/vnd.ms-office.drawingml.diagramDrawing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9.xml" ContentType="application/vnd.openxmlformats-officedocument.drawingml.chart+xml"/>
  <Override PartName="/ppt/diagrams/drawing3.xml" ContentType="application/vnd.ms-office.drawingml.diagramDrawing+xml"/>
  <Override PartName="/ppt/diagrams/colors3.xml" ContentType="application/vnd.openxmlformats-officedocument.drawingml.diagramColors+xml"/>
  <Override PartName="/ppt/diagrams/quickStyle3.xml" ContentType="application/vnd.openxmlformats-officedocument.drawingml.diagramStyle+xml"/>
  <Override PartName="/ppt/diagrams/layout4.xml" ContentType="application/vnd.openxmlformats-officedocument.drawingml.diagramLayou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diagrams/drawing4.xml" ContentType="application/vnd.ms-office.drawingml.diagramDrawing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32" r:id="rId1"/>
  </p:sldMasterIdLst>
  <p:notesMasterIdLst>
    <p:notesMasterId r:id="rId29"/>
  </p:notesMasterIdLst>
  <p:sldIdLst>
    <p:sldId id="256" r:id="rId2"/>
    <p:sldId id="264" r:id="rId3"/>
    <p:sldId id="338" r:id="rId4"/>
    <p:sldId id="339" r:id="rId5"/>
    <p:sldId id="342" r:id="rId6"/>
    <p:sldId id="343" r:id="rId7"/>
    <p:sldId id="344" r:id="rId8"/>
    <p:sldId id="345" r:id="rId9"/>
    <p:sldId id="347" r:id="rId10"/>
    <p:sldId id="358" r:id="rId11"/>
    <p:sldId id="356" r:id="rId12"/>
    <p:sldId id="317" r:id="rId13"/>
    <p:sldId id="334" r:id="rId14"/>
    <p:sldId id="349" r:id="rId15"/>
    <p:sldId id="320" r:id="rId16"/>
    <p:sldId id="322" r:id="rId17"/>
    <p:sldId id="321" r:id="rId18"/>
    <p:sldId id="336" r:id="rId19"/>
    <p:sldId id="359" r:id="rId20"/>
    <p:sldId id="337" r:id="rId21"/>
    <p:sldId id="360" r:id="rId22"/>
    <p:sldId id="350" r:id="rId23"/>
    <p:sldId id="325" r:id="rId24"/>
    <p:sldId id="329" r:id="rId25"/>
    <p:sldId id="355" r:id="rId26"/>
    <p:sldId id="354" r:id="rId27"/>
    <p:sldId id="352" r:id="rId28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66FFFF"/>
    <a:srgbClr val="32EE7A"/>
    <a:srgbClr val="FF99FF"/>
    <a:srgbClr val="00FF99"/>
    <a:srgbClr val="FFFF00"/>
    <a:srgbClr val="FF7C80"/>
    <a:srgbClr val="FF33CC"/>
    <a:srgbClr val="9966FF"/>
    <a:srgbClr val="FF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41" autoAdjust="0"/>
    <p:restoredTop sz="82933" autoAdjust="0"/>
  </p:normalViewPr>
  <p:slideViewPr>
    <p:cSldViewPr>
      <p:cViewPr>
        <p:scale>
          <a:sx n="100" d="100"/>
          <a:sy n="100" d="100"/>
        </p:scale>
        <p:origin x="-174" y="-2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0" y="130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37" Type="http://schemas.openxmlformats.org/officeDocument/2006/relationships/customXml" Target="../customXml/item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openxmlformats.org/officeDocument/2006/relationships/customXml" Target="../customXml/item2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_____Microsoft_Office_Excel1.xlsx"/><Relationship Id="rId1" Type="http://schemas.openxmlformats.org/officeDocument/2006/relationships/image" Target="../media/image7.jpeg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3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package" Target="../embeddings/_____Microsoft_Office_Excel5.xlsx"/><Relationship Id="rId1" Type="http://schemas.openxmlformats.org/officeDocument/2006/relationships/image" Target="../media/image8.jpeg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7"/>
  <c:chart>
    <c:autoTitleDeleted val="1"/>
    <c:view3D>
      <c:rotX val="10"/>
      <c:rotY val="0"/>
      <c:perspective val="30"/>
    </c:view3D>
    <c:plotArea>
      <c:layout>
        <c:manualLayout>
          <c:layoutTarget val="inner"/>
          <c:xMode val="edge"/>
          <c:yMode val="edge"/>
          <c:x val="4.076065963452815E-2"/>
          <c:y val="0"/>
          <c:w val="0.95923930427210069"/>
          <c:h val="0.76722175271528181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blipFill>
              <a:blip xmlns:r="http://schemas.openxmlformats.org/officeDocument/2006/relationships" r:embed="rId1"/>
              <a:tile tx="0" ty="0" sx="100000" sy="100000" flip="none" algn="tl"/>
            </a:blipFill>
          </c:spPr>
          <c:dLbls>
            <c:dLbl>
              <c:idx val="0"/>
              <c:layout>
                <c:manualLayout>
                  <c:x val="1.3103969161304701E-2"/>
                  <c:y val="9.0214976145681053E-2"/>
                </c:manualLayout>
              </c:layout>
              <c:tx>
                <c:rich>
                  <a:bodyPr/>
                  <a:lstStyle/>
                  <a:p>
                    <a:r>
                      <a:rPr lang="en-US" sz="2000" b="1" dirty="0" smtClean="0"/>
                      <a:t>1</a:t>
                    </a:r>
                    <a:r>
                      <a:rPr lang="en-US" b="1" dirty="0" smtClean="0"/>
                      <a:t>23,5</a:t>
                    </a:r>
                    <a:r>
                      <a:rPr lang="ru-RU" b="1" dirty="0" smtClean="0"/>
                      <a:t> </a:t>
                    </a:r>
                  </a:p>
                  <a:p>
                    <a:r>
                      <a:rPr lang="ru-RU" b="1" dirty="0" smtClean="0"/>
                      <a:t>млн. рублей</a:t>
                    </a:r>
                    <a:endParaRPr lang="en-US" b="1" dirty="0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2000" b="1" dirty="0" smtClean="0"/>
                      <a:t>1</a:t>
                    </a:r>
                    <a:r>
                      <a:rPr lang="en-US" b="1" dirty="0" smtClean="0"/>
                      <a:t>10,9</a:t>
                    </a:r>
                    <a:endParaRPr lang="ru-RU" b="1" dirty="0" smtClean="0"/>
                  </a:p>
                  <a:p>
                    <a:r>
                      <a:rPr lang="ru-RU" b="1" dirty="0" smtClean="0"/>
                      <a:t> млн. рублей</a:t>
                    </a:r>
                    <a:endParaRPr lang="en-US" b="1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2018г.</c:v>
                </c:pt>
                <c:pt idx="1">
                  <c:v>2017г.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123.5</c:v>
                </c:pt>
                <c:pt idx="1">
                  <c:v>110.9</c:v>
                </c:pt>
              </c:numCache>
            </c:numRef>
          </c:val>
        </c:ser>
        <c:dLbls>
          <c:showVal val="1"/>
        </c:dLbls>
        <c:gapWidth val="3"/>
        <c:gapDepth val="70"/>
        <c:shape val="cone"/>
        <c:axId val="66056192"/>
        <c:axId val="66058112"/>
        <c:axId val="0"/>
      </c:bar3DChart>
      <c:catAx>
        <c:axId val="66056192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2500"/>
            </a:pPr>
            <a:endParaRPr lang="ru-RU"/>
          </a:p>
        </c:txPr>
        <c:crossAx val="66058112"/>
        <c:crosses val="autoZero"/>
        <c:auto val="1"/>
        <c:lblAlgn val="ctr"/>
        <c:lblOffset val="100"/>
      </c:catAx>
      <c:valAx>
        <c:axId val="66058112"/>
        <c:scaling>
          <c:orientation val="minMax"/>
        </c:scaling>
        <c:delete val="1"/>
        <c:axPos val="l"/>
        <c:numFmt formatCode="General" sourceLinked="1"/>
        <c:tickLblPos val="none"/>
        <c:crossAx val="66056192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2"/>
  <c:userShapes r:id="rId3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4"/>
            <c:spPr>
              <a:solidFill>
                <a:srgbClr val="00FF99"/>
              </a:solidFill>
            </c:spPr>
          </c:dPt>
          <c:dLbls>
            <c:dLbl>
              <c:idx val="0"/>
              <c:layout>
                <c:manualLayout>
                  <c:x val="-7.407407407407407E-2"/>
                  <c:y val="-0.39533287577213577"/>
                </c:manualLayout>
              </c:layout>
              <c:dLblPos val="outEnd"/>
              <c:showVal val="1"/>
            </c:dLbl>
            <c:dLbl>
              <c:idx val="6"/>
              <c:layout>
                <c:manualLayout>
                  <c:x val="6.7901234567901494E-2"/>
                  <c:y val="2.7453671928620847E-3"/>
                </c:manualLayout>
              </c:layout>
              <c:dLblPos val="outEnd"/>
              <c:showVal val="1"/>
            </c:dLbl>
            <c:dLblPos val="outEnd"/>
            <c:showVal val="1"/>
            <c:showLeaderLines val="1"/>
          </c:dLbls>
          <c:cat>
            <c:strRef>
              <c:f>Лист1!$A$2:$A$6</c:f>
              <c:strCache>
                <c:ptCount val="5"/>
                <c:pt idx="0">
                  <c:v>Образование </c:v>
                </c:pt>
                <c:pt idx="1">
                  <c:v>Общегосударственные вопросы</c:v>
                </c:pt>
                <c:pt idx="2">
                  <c:v>Культура</c:v>
                </c:pt>
                <c:pt idx="3">
                  <c:v>Социальная политика</c:v>
                </c:pt>
                <c:pt idx="4">
                  <c:v>Прочие расходы</c:v>
                </c:pt>
              </c:strCache>
            </c:strRef>
          </c:cat>
          <c:val>
            <c:numRef>
              <c:f>Лист1!$B$2:$B$6</c:f>
              <c:numCache>
                <c:formatCode>0.0%</c:formatCode>
                <c:ptCount val="5"/>
                <c:pt idx="0">
                  <c:v>0.55900000000000005</c:v>
                </c:pt>
                <c:pt idx="1">
                  <c:v>7.6999999999999999E-2</c:v>
                </c:pt>
                <c:pt idx="2">
                  <c:v>0.10400000000000002</c:v>
                </c:pt>
                <c:pt idx="3">
                  <c:v>6.1000000000000013E-2</c:v>
                </c:pt>
                <c:pt idx="4">
                  <c:v>0.19900000000000001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view3D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млн. рублей</c:v>
                </c:pt>
              </c:strCache>
            </c:strRef>
          </c:tx>
          <c:dLbls>
            <c:dLbl>
              <c:idx val="0"/>
              <c:layout>
                <c:manualLayout>
                  <c:x val="-3.3839190240108875E-2"/>
                  <c:y val="-0.22137432167384288"/>
                </c:manualLayout>
              </c:layout>
              <c:showVal val="1"/>
            </c:dLbl>
            <c:dLbl>
              <c:idx val="1"/>
              <c:layout>
                <c:manualLayout>
                  <c:x val="5.8746233109750183E-2"/>
                  <c:y val="0.16661077359289378"/>
                </c:manualLayout>
              </c:layout>
              <c:showVal val="1"/>
            </c:dLbl>
            <c:dLbl>
              <c:idx val="2"/>
              <c:layout>
                <c:manualLayout>
                  <c:x val="-8.4425731505784005E-3"/>
                  <c:y val="-4.3759628085704966E-2"/>
                </c:manualLayout>
              </c:layout>
              <c:showVal val="1"/>
            </c:dLbl>
            <c:dLbl>
              <c:idx val="3"/>
              <c:layout>
                <c:manualLayout>
                  <c:x val="1.4211747837075918E-2"/>
                  <c:y val="-8.9685096552473573E-2"/>
                </c:manualLayout>
              </c:layout>
              <c:showVal val="1"/>
            </c:dLbl>
            <c:dLbl>
              <c:idx val="4"/>
              <c:layout>
                <c:manualLayout>
                  <c:x val="1.4491105278506861E-2"/>
                  <c:y val="-0.14064650415430099"/>
                </c:manualLayout>
              </c:layout>
              <c:showVal val="1"/>
            </c:dLbl>
            <c:dLbl>
              <c:idx val="5"/>
              <c:layout>
                <c:manualLayout>
                  <c:x val="1.8842471080003906E-2"/>
                  <c:y val="-5.7857833130335892E-2"/>
                </c:manualLayout>
              </c:layout>
              <c:showVal val="1"/>
            </c:dLbl>
            <c:dLbl>
              <c:idx val="6"/>
              <c:delete val="1"/>
            </c:dLbl>
            <c:showVal val="1"/>
            <c:showLeaderLines val="1"/>
          </c:dLbls>
          <c:cat>
            <c:strRef>
              <c:f>Лист1!$A$2:$A$8</c:f>
              <c:strCache>
                <c:ptCount val="6"/>
                <c:pt idx="0">
                  <c:v>Разница в тарифах на тепловую энергию</c:v>
                </c:pt>
                <c:pt idx="1">
                  <c:v>Аппарат администрации района</c:v>
                </c:pt>
                <c:pt idx="2">
                  <c:v>Собрание депутатов</c:v>
                </c:pt>
                <c:pt idx="3">
                  <c:v>ЗАГС</c:v>
                </c:pt>
                <c:pt idx="4">
                  <c:v>Расходы по содержанию имущества казны</c:v>
                </c:pt>
                <c:pt idx="5">
                  <c:v>КДН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25.6</c:v>
                </c:pt>
                <c:pt idx="1">
                  <c:v>21.5</c:v>
                </c:pt>
                <c:pt idx="2">
                  <c:v>1.9000000000000001</c:v>
                </c:pt>
                <c:pt idx="3">
                  <c:v>1.7</c:v>
                </c:pt>
                <c:pt idx="4">
                  <c:v>1.3</c:v>
                </c:pt>
                <c:pt idx="5">
                  <c:v>0.30000000000000021</c:v>
                </c:pt>
              </c:numCache>
            </c:numRef>
          </c:val>
        </c:ser>
      </c:pie3DChart>
      <c:spPr>
        <a:noFill/>
        <a:ln w="25400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40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400"/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400"/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1400"/>
            </a:pPr>
            <a:endParaRPr lang="ru-RU"/>
          </a:p>
        </c:txPr>
      </c:legendEntry>
      <c:legendEntry>
        <c:idx val="5"/>
        <c:txPr>
          <a:bodyPr/>
          <a:lstStyle/>
          <a:p>
            <a:pPr>
              <a:defRPr sz="1400"/>
            </a:pPr>
            <a:endParaRPr lang="ru-RU"/>
          </a:p>
        </c:txPr>
      </c:legendEntry>
      <c:legendEntry>
        <c:idx val="6"/>
        <c:delete val="1"/>
      </c:legendEntry>
      <c:layout>
        <c:manualLayout>
          <c:xMode val="edge"/>
          <c:yMode val="edge"/>
          <c:x val="0.64699465845458026"/>
          <c:y val="8.4181236810877483E-3"/>
          <c:w val="0.35300534154542118"/>
          <c:h val="0.98316375263782452"/>
        </c:manualLayout>
      </c:layout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perspective val="30"/>
    </c:view3D>
    <c:plotArea>
      <c:layout>
        <c:manualLayout>
          <c:layoutTarget val="inner"/>
          <c:xMode val="edge"/>
          <c:yMode val="edge"/>
          <c:x val="3.851190788115115E-2"/>
          <c:y val="2.8196678038498912E-2"/>
          <c:w val="0.94477405905497414"/>
          <c:h val="0.52533025640615449"/>
        </c:manualLayout>
      </c:layout>
      <c:bar3DChart>
        <c:barDir val="col"/>
        <c:grouping val="clustered"/>
        <c:ser>
          <c:idx val="0"/>
          <c:order val="0"/>
          <c:tx>
            <c:strRef>
              <c:f>Лист1!$A$2</c:f>
              <c:strCache>
                <c:ptCount val="1"/>
                <c:pt idx="0">
                  <c:v>Выплаты приемной семье на содержание подопечных детей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10000"/>
                    <a:satMod val="300000"/>
                  </a:schemeClr>
                </a:gs>
                <a:gs pos="34000">
                  <a:schemeClr val="accent2">
                    <a:tint val="13500"/>
                    <a:satMod val="250000"/>
                  </a:schemeClr>
                </a:gs>
                <a:gs pos="100000">
                  <a:schemeClr val="accent2">
                    <a:tint val="60000"/>
                    <a:satMod val="200000"/>
                  </a:schemeClr>
                </a:gs>
              </a:gsLst>
              <a:path path="circle">
                <a:fillToRect l="50000" t="155000" r="50000" b="-55000"/>
              </a:path>
            </a:gradFill>
            <a:ln w="9525" cap="flat" cmpd="sng" algn="ctr">
              <a:solidFill>
                <a:schemeClr val="accent2">
                  <a:satMod val="120000"/>
                </a:schemeClr>
              </a:solidFill>
              <a:prstDash val="solid"/>
            </a:ln>
            <a:effectLst>
              <a:outerShdw blurRad="63500" dist="25400" dir="14700000" algn="t" rotWithShape="0">
                <a:srgbClr val="000000">
                  <a:alpha val="50000"/>
                </a:srgbClr>
              </a:outerShdw>
            </a:effectLst>
          </c:spPr>
          <c:dLbls>
            <c:dLbl>
              <c:idx val="0"/>
              <c:layout>
                <c:manualLayout>
                  <c:x val="1.2155660410090821E-2"/>
                  <c:y val="-1.2698323821255594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</c:dLbls>
          <c:cat>
            <c:strRef>
              <c:f>Лист1!$B$1</c:f>
              <c:strCache>
                <c:ptCount val="1"/>
                <c:pt idx="0">
                  <c:v>Социальная политика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7.7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Выплаты семьям опекунов на содержание подопечных детей </c:v>
                </c:pt>
              </c:strCache>
            </c:strRef>
          </c:tx>
          <c:dLbls>
            <c:dLbl>
              <c:idx val="0"/>
              <c:layout>
                <c:manualLayout>
                  <c:x val="1.8233490615136242E-2"/>
                  <c:y val="-2.5396647642511191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</c:dLbls>
          <c:cat>
            <c:strRef>
              <c:f>Лист1!$B$1</c:f>
              <c:strCache>
                <c:ptCount val="1"/>
                <c:pt idx="0">
                  <c:v>Социальная политика</c:v>
                </c:pt>
              </c:strCache>
            </c:strRef>
          </c:cat>
          <c:val>
            <c:numRef>
              <c:f>Лист1!$B$3</c:f>
              <c:numCache>
                <c:formatCode>General</c:formatCode>
                <c:ptCount val="1"/>
                <c:pt idx="0">
                  <c:v>5.9</c:v>
                </c:pt>
              </c:numCache>
            </c:numRef>
          </c:val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Вознаграждения приемным родителям </c:v>
                </c:pt>
              </c:strCache>
            </c:strRef>
          </c:tx>
          <c:dLbls>
            <c:dLbl>
              <c:idx val="0"/>
              <c:layout>
                <c:manualLayout>
                  <c:x val="1.2155660410090821E-2"/>
                  <c:y val="-2.2856982878260077E-2"/>
                </c:manualLayout>
              </c:layout>
              <c:spPr/>
              <c:txPr>
                <a:bodyPr/>
                <a:lstStyle/>
                <a:p>
                  <a:pPr>
                    <a:defRPr sz="1200" b="1"/>
                  </a:pPr>
                  <a:endParaRPr lang="ru-RU"/>
                </a:p>
              </c:txPr>
              <c:showVal val="1"/>
            </c:dLbl>
            <c:showVal val="1"/>
          </c:dLbls>
          <c:cat>
            <c:strRef>
              <c:f>Лист1!$B$1</c:f>
              <c:strCache>
                <c:ptCount val="1"/>
                <c:pt idx="0">
                  <c:v>Социальная политика</c:v>
                </c:pt>
              </c:strCache>
            </c:strRef>
          </c:cat>
          <c:val>
            <c:numRef>
              <c:f>Лист1!$B$4</c:f>
              <c:numCache>
                <c:formatCode>General</c:formatCode>
                <c:ptCount val="1"/>
                <c:pt idx="0">
                  <c:v>5.5</c:v>
                </c:pt>
              </c:numCache>
            </c:numRef>
          </c:val>
        </c:ser>
        <c:ser>
          <c:idx val="3"/>
          <c:order val="3"/>
          <c:tx>
            <c:strRef>
              <c:f>Лист1!$A$5</c:f>
              <c:strCache>
                <c:ptCount val="1"/>
                <c:pt idx="0">
                  <c:v>Выплата муниципальной пенсии за выслугу лет </c:v>
                </c:pt>
              </c:strCache>
            </c:strRef>
          </c:tx>
          <c:dLbls>
            <c:dLbl>
              <c:idx val="0"/>
              <c:layout>
                <c:manualLayout>
                  <c:x val="1.3675117961352181E-2"/>
                  <c:y val="-2.2856982878260077E-2"/>
                </c:manualLayout>
              </c:layout>
              <c:spPr/>
              <c:txPr>
                <a:bodyPr/>
                <a:lstStyle/>
                <a:p>
                  <a:pPr>
                    <a:defRPr sz="1200" b="1"/>
                  </a:pPr>
                  <a:endParaRPr lang="ru-RU"/>
                </a:p>
              </c:txPr>
              <c:showVal val="1"/>
            </c:dLbl>
            <c:showVal val="1"/>
          </c:dLbls>
          <c:cat>
            <c:strRef>
              <c:f>Лист1!$B$1</c:f>
              <c:strCache>
                <c:ptCount val="1"/>
                <c:pt idx="0">
                  <c:v>Социальная политика</c:v>
                </c:pt>
              </c:strCache>
            </c:strRef>
          </c:cat>
          <c:val>
            <c:numRef>
              <c:f>Лист1!$B$5</c:f>
              <c:numCache>
                <c:formatCode>General</c:formatCode>
                <c:ptCount val="1"/>
                <c:pt idx="0">
                  <c:v>4.7</c:v>
                </c:pt>
              </c:numCache>
            </c:numRef>
          </c:val>
        </c:ser>
        <c:ser>
          <c:idx val="4"/>
          <c:order val="4"/>
          <c:tx>
            <c:strRef>
              <c:f>Лист1!$A$6</c:f>
              <c:strCache>
                <c:ptCount val="1"/>
                <c:pt idx="0">
                  <c:v>Приобретение жилья молодым семьям </c:v>
                </c:pt>
              </c:strCache>
            </c:strRef>
          </c:tx>
          <c:dLbls>
            <c:dLbl>
              <c:idx val="0"/>
              <c:layout>
                <c:manualLayout>
                  <c:x val="1.2155660410090821E-2"/>
                  <c:y val="-2.7936312406762316E-2"/>
                </c:manualLayout>
              </c:layout>
              <c:spPr/>
              <c:txPr>
                <a:bodyPr/>
                <a:lstStyle/>
                <a:p>
                  <a:pPr>
                    <a:defRPr sz="1200" b="1"/>
                  </a:pPr>
                  <a:endParaRPr lang="ru-RU"/>
                </a:p>
              </c:txPr>
              <c:showVal val="1"/>
            </c:dLbl>
            <c:showVal val="1"/>
          </c:dLbls>
          <c:cat>
            <c:strRef>
              <c:f>Лист1!$B$1</c:f>
              <c:strCache>
                <c:ptCount val="1"/>
                <c:pt idx="0">
                  <c:v>Социальная политика</c:v>
                </c:pt>
              </c:strCache>
            </c:strRef>
          </c:cat>
          <c:val>
            <c:numRef>
              <c:f>Лист1!$B$6</c:f>
              <c:numCache>
                <c:formatCode>General</c:formatCode>
                <c:ptCount val="1"/>
                <c:pt idx="0">
                  <c:v>2.9</c:v>
                </c:pt>
              </c:numCache>
            </c:numRef>
          </c:val>
        </c:ser>
        <c:ser>
          <c:idx val="5"/>
          <c:order val="5"/>
          <c:tx>
            <c:strRef>
              <c:f>Лист1!$A$7</c:f>
              <c:strCache>
                <c:ptCount val="1"/>
                <c:pt idx="0">
                  <c:v>Приобретение жилья детям-сиротам</c:v>
                </c:pt>
              </c:strCache>
            </c:strRef>
          </c:tx>
          <c:dLbls>
            <c:dLbl>
              <c:idx val="0"/>
              <c:layout>
                <c:manualLayout>
                  <c:x val="7.5972877563067667E-3"/>
                  <c:y val="-3.0475977171013444E-2"/>
                </c:manualLayout>
              </c:layout>
              <c:spPr/>
              <c:txPr>
                <a:bodyPr/>
                <a:lstStyle/>
                <a:p>
                  <a:pPr>
                    <a:defRPr sz="1200" b="1"/>
                  </a:pPr>
                  <a:endParaRPr lang="ru-RU"/>
                </a:p>
              </c:txPr>
              <c:showVal val="1"/>
            </c:dLbl>
            <c:showVal val="1"/>
          </c:dLbls>
          <c:cat>
            <c:strRef>
              <c:f>Лист1!$B$1</c:f>
              <c:strCache>
                <c:ptCount val="1"/>
                <c:pt idx="0">
                  <c:v>Социальная политика</c:v>
                </c:pt>
              </c:strCache>
            </c:strRef>
          </c:cat>
          <c:val>
            <c:numRef>
              <c:f>Лист1!$B$7</c:f>
              <c:numCache>
                <c:formatCode>General</c:formatCode>
                <c:ptCount val="1"/>
                <c:pt idx="0">
                  <c:v>1.5</c:v>
                </c:pt>
              </c:numCache>
            </c:numRef>
          </c:val>
        </c:ser>
        <c:ser>
          <c:idx val="6"/>
          <c:order val="6"/>
          <c:tx>
            <c:strRef>
              <c:f>Лист1!$A$8</c:f>
              <c:strCache>
                <c:ptCount val="1"/>
                <c:pt idx="0">
                  <c:v>Оплата жилищно-коммунальных услуг детям-сиротам</c:v>
                </c:pt>
              </c:strCache>
            </c:strRef>
          </c:tx>
          <c:dLbls>
            <c:dLbl>
              <c:idx val="0"/>
              <c:layout>
                <c:manualLayout>
                  <c:x val="1.063620285882947E-2"/>
                  <c:y val="-1.5237988585506712E-2"/>
                </c:manualLayout>
              </c:layout>
              <c:spPr/>
              <c:txPr>
                <a:bodyPr/>
                <a:lstStyle/>
                <a:p>
                  <a:pPr>
                    <a:defRPr sz="1200" b="1"/>
                  </a:pPr>
                  <a:endParaRPr lang="ru-RU"/>
                </a:p>
              </c:txPr>
              <c:showVal val="1"/>
            </c:dLbl>
            <c:showVal val="1"/>
          </c:dLbls>
          <c:cat>
            <c:strRef>
              <c:f>Лист1!$B$1</c:f>
              <c:strCache>
                <c:ptCount val="1"/>
                <c:pt idx="0">
                  <c:v>Социальная политика</c:v>
                </c:pt>
              </c:strCache>
            </c:strRef>
          </c:cat>
          <c:val>
            <c:numRef>
              <c:f>Лист1!$B$8</c:f>
              <c:numCache>
                <c:formatCode>General</c:formatCode>
                <c:ptCount val="1"/>
                <c:pt idx="0">
                  <c:v>0.2</c:v>
                </c:pt>
              </c:numCache>
            </c:numRef>
          </c:val>
        </c:ser>
        <c:ser>
          <c:idx val="7"/>
          <c:order val="7"/>
          <c:tx>
            <c:strRef>
              <c:f>Лист1!$A$9</c:f>
              <c:strCache>
                <c:ptCount val="1"/>
                <c:pt idx="0">
                  <c:v>Выплата единовременного пособия при всех формах устройства детей</c:v>
                </c:pt>
              </c:strCache>
            </c:strRef>
          </c:tx>
          <c:dLbls>
            <c:dLbl>
              <c:idx val="0"/>
              <c:layout>
                <c:manualLayout>
                  <c:x val="0"/>
                  <c:y val="-3.5555306699515669E-2"/>
                </c:manualLayout>
              </c:layout>
              <c:spPr/>
              <c:txPr>
                <a:bodyPr/>
                <a:lstStyle/>
                <a:p>
                  <a:pPr>
                    <a:defRPr sz="1200" b="1"/>
                  </a:pPr>
                  <a:endParaRPr lang="ru-RU"/>
                </a:p>
              </c:txPr>
              <c:showVal val="1"/>
            </c:dLbl>
            <c:showVal val="1"/>
          </c:dLbls>
          <c:cat>
            <c:strRef>
              <c:f>Лист1!$B$1</c:f>
              <c:strCache>
                <c:ptCount val="1"/>
                <c:pt idx="0">
                  <c:v>Социальная политика</c:v>
                </c:pt>
              </c:strCache>
            </c:strRef>
          </c:cat>
          <c:val>
            <c:numRef>
              <c:f>Лист1!$B$9</c:f>
              <c:numCache>
                <c:formatCode>General</c:formatCode>
                <c:ptCount val="1"/>
                <c:pt idx="0">
                  <c:v>0.1</c:v>
                </c:pt>
              </c:numCache>
            </c:numRef>
          </c:val>
        </c:ser>
        <c:dLbls>
          <c:showVal val="1"/>
        </c:dLbls>
        <c:gapWidth val="75"/>
        <c:shape val="cylinder"/>
        <c:axId val="84102144"/>
        <c:axId val="84120320"/>
        <c:axId val="0"/>
      </c:bar3DChart>
      <c:catAx>
        <c:axId val="84102144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100" b="1"/>
            </a:pPr>
            <a:endParaRPr lang="ru-RU"/>
          </a:p>
        </c:txPr>
        <c:crossAx val="84120320"/>
        <c:crosses val="autoZero"/>
        <c:auto val="1"/>
        <c:lblAlgn val="ctr"/>
        <c:lblOffset val="100"/>
      </c:catAx>
      <c:valAx>
        <c:axId val="84120320"/>
        <c:scaling>
          <c:orientation val="minMax"/>
        </c:scaling>
        <c:axPos val="l"/>
        <c:numFmt formatCode="General" sourceLinked="1"/>
        <c:majorTickMark val="none"/>
        <c:tickLblPos val="nextTo"/>
        <c:crossAx val="8410214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6.7647720320990326E-2"/>
          <c:y val="0.57010892881869435"/>
          <c:w val="0.77044514016337395"/>
          <c:h val="0.38822675406846296"/>
        </c:manualLayout>
      </c:layout>
      <c:txPr>
        <a:bodyPr/>
        <a:lstStyle/>
        <a:p>
          <a:pPr>
            <a:defRPr sz="1700"/>
          </a:pPr>
          <a:endParaRPr lang="ru-RU"/>
        </a:p>
      </c:txPr>
    </c:legend>
    <c:plotVisOnly val="1"/>
  </c:chart>
  <c:spPr>
    <a:solidFill>
      <a:schemeClr val="lt1"/>
    </a:solidFill>
    <a:ln w="25400" cap="flat" cmpd="sng" algn="ctr">
      <a:solidFill>
        <a:schemeClr val="accent2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"/>
          <c:y val="9.8870056497175146E-2"/>
          <c:w val="0.87384044526901739"/>
          <c:h val="0.65254237288135597"/>
        </c:manualLayout>
      </c:layout>
      <c:barChart>
        <c:barDir val="col"/>
        <c:grouping val="stacked"/>
        <c:ser>
          <c:idx val="1"/>
          <c:order val="0"/>
          <c:tx>
            <c:strRef>
              <c:f>Sheet1!$A$2</c:f>
              <c:strCache>
                <c:ptCount val="1"/>
                <c:pt idx="0">
                  <c:v>бюджетные кредиты</c:v>
                </c:pt>
              </c:strCache>
            </c:strRef>
          </c:tx>
          <c:spPr>
            <a:solidFill>
              <a:srgbClr val="92D050"/>
            </a:solidFill>
            <a:ln w="14719">
              <a:solidFill>
                <a:schemeClr val="tx1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 w="127000" h="127000"/>
            </a:sp3d>
          </c:spPr>
          <c:dLbls>
            <c:showVal val="1"/>
          </c:dLbls>
          <c:cat>
            <c:strRef>
              <c:f>Sheet1!$B$1:$C$1</c:f>
              <c:strCache>
                <c:ptCount val="2"/>
                <c:pt idx="0">
                  <c:v>на 01.01.2018</c:v>
                </c:pt>
                <c:pt idx="1">
                  <c:v>на 01.01.2019</c:v>
                </c:pt>
              </c:strCache>
            </c:strRef>
          </c:cat>
          <c:val>
            <c:numRef>
              <c:f>Sheet1!$B$2:$C$2</c:f>
              <c:numCache>
                <c:formatCode>0.0</c:formatCode>
                <c:ptCount val="2"/>
                <c:pt idx="0">
                  <c:v>2</c:v>
                </c:pt>
                <c:pt idx="1">
                  <c:v>1</c:v>
                </c:pt>
              </c:numCache>
            </c:numRef>
          </c:val>
        </c:ser>
        <c:ser>
          <c:idx val="3"/>
          <c:order val="1"/>
          <c:spPr>
            <a:solidFill>
              <a:schemeClr val="accent5">
                <a:lumMod val="75000"/>
              </a:schemeClr>
            </a:solidFill>
            <a:ln w="14719">
              <a:solidFill>
                <a:schemeClr val="tx1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 w="127000" h="127000"/>
            </a:sp3d>
          </c:spPr>
          <c:cat>
            <c:strRef>
              <c:f>Sheet1!$B$1:$C$1</c:f>
              <c:strCache>
                <c:ptCount val="2"/>
                <c:pt idx="0">
                  <c:v>на 01.01.2018</c:v>
                </c:pt>
                <c:pt idx="1">
                  <c:v>на 01.01.2019</c:v>
                </c:pt>
              </c:strCache>
            </c:strRef>
          </c:cat>
          <c:val>
            <c:numLit>
              <c:formatCode>General</c:formatCode>
              <c:ptCount val="1"/>
              <c:pt idx="0">
                <c:v>0</c:v>
              </c:pt>
            </c:numLit>
          </c:val>
        </c:ser>
        <c:gapWidth val="98"/>
        <c:overlap val="100"/>
        <c:axId val="89156608"/>
        <c:axId val="89162496"/>
      </c:barChart>
      <c:catAx>
        <c:axId val="89156608"/>
        <c:scaling>
          <c:orientation val="minMax"/>
        </c:scaling>
        <c:axPos val="b"/>
        <c:numFmt formatCode="dd/mm/yyyy" sourceLinked="1"/>
        <c:tickLblPos val="nextTo"/>
        <c:spPr>
          <a:ln w="367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9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89162496"/>
        <c:crosses val="autoZero"/>
        <c:auto val="1"/>
        <c:lblAlgn val="ctr"/>
        <c:lblOffset val="100"/>
        <c:tickLblSkip val="1"/>
        <c:tickMarkSkip val="1"/>
      </c:catAx>
      <c:valAx>
        <c:axId val="89162496"/>
        <c:scaling>
          <c:orientation val="minMax"/>
        </c:scaling>
        <c:delete val="1"/>
        <c:axPos val="l"/>
        <c:numFmt formatCode="0.0" sourceLinked="1"/>
        <c:tickLblPos val="none"/>
        <c:crossAx val="89156608"/>
        <c:crosses val="autoZero"/>
        <c:crossBetween val="between"/>
      </c:valAx>
      <c:spPr>
        <a:noFill/>
        <a:ln w="39604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2373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>
        <c:manualLayout>
          <c:xMode val="edge"/>
          <c:yMode val="edge"/>
          <c:x val="0.23840712397908898"/>
          <c:y val="5.6957957578508772E-2"/>
        </c:manualLayout>
      </c:layout>
    </c:title>
    <c:view3D>
      <c:rotX val="75"/>
      <c:perspective val="30"/>
    </c:view3D>
    <c:plotArea>
      <c:layout>
        <c:manualLayout>
          <c:layoutTarget val="inner"/>
          <c:xMode val="edge"/>
          <c:yMode val="edge"/>
          <c:x val="5.5653729605986704E-2"/>
          <c:y val="0.15946395171618857"/>
          <c:w val="0.62543713287718283"/>
          <c:h val="0.8256092025027962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в общем объеме доходов, %</c:v>
                </c:pt>
              </c:strCache>
            </c:strRef>
          </c:tx>
          <c:explosion val="25"/>
          <c:dPt>
            <c:idx val="0"/>
            <c:spPr>
              <a:solidFill>
                <a:srgbClr val="66FFFF"/>
              </a:solidFill>
            </c:spPr>
          </c:dPt>
          <c:dPt>
            <c:idx val="1"/>
            <c:spPr>
              <a:solidFill>
                <a:srgbClr val="FF33CC"/>
              </a:solidFill>
            </c:spPr>
          </c:dPt>
          <c:dPt>
            <c:idx val="2"/>
            <c:spPr>
              <a:solidFill>
                <a:srgbClr val="00FF99"/>
              </a:solidFill>
            </c:spPr>
          </c:dPt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ctr"/>
            <c:showVal val="1"/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0.0%</c:formatCode>
                <c:ptCount val="3"/>
                <c:pt idx="0">
                  <c:v>0.29199999999999998</c:v>
                </c:pt>
                <c:pt idx="1">
                  <c:v>1.2E-2</c:v>
                </c:pt>
                <c:pt idx="2">
                  <c:v>0.69499999999999995</c:v>
                </c:pt>
              </c:numCache>
            </c:numRef>
          </c:val>
        </c:ser>
        <c:dLbls>
          <c:dLblPos val="inEnd"/>
          <c:showVal val="1"/>
        </c:dLbls>
      </c:pie3D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hart>
    <c:autoTitleDeleted val="1"/>
    <c:view3D>
      <c:rotX val="40"/>
      <c:rotY val="210"/>
      <c:depthPercent val="170"/>
      <c:perspective val="30"/>
    </c:view3D>
    <c:plotArea>
      <c:layout>
        <c:manualLayout>
          <c:layoutTarget val="inner"/>
          <c:xMode val="edge"/>
          <c:yMode val="edge"/>
          <c:x val="6.966835216461105E-2"/>
          <c:y val="2.3753787576962952E-2"/>
          <c:w val="0.84345911500972193"/>
          <c:h val="0.8248579905401216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в обших доходах, %</c:v>
                </c:pt>
              </c:strCache>
            </c:strRef>
          </c:tx>
          <c:explosion val="31"/>
          <c:dPt>
            <c:idx val="0"/>
            <c:spPr>
              <a:solidFill>
                <a:srgbClr val="FFFF00"/>
              </a:solidFill>
              <a:ln w="9525" cap="flat" cmpd="sng" algn="ctr">
                <a:solidFill>
                  <a:schemeClr val="accent6">
                    <a:lumMod val="75000"/>
                  </a:schemeClr>
                </a:solidFill>
                <a:prstDash val="solid"/>
              </a:ln>
              <a:effectLst>
                <a:outerShdw blurRad="63500" dist="25400" dir="14700000" algn="t" rotWithShape="0">
                  <a:srgbClr val="000000">
                    <a:alpha val="50000"/>
                  </a:srgbClr>
                </a:outerShdw>
              </a:effectLst>
              <a:scene3d>
                <a:camera prst="orthographicFront"/>
                <a:lightRig rig="contrasting" dir="t">
                  <a:rot lat="0" lon="0" rev="3600000"/>
                </a:lightRig>
              </a:scene3d>
              <a:sp3d prstMaterial="plastic">
                <a:bevelT w="127000" h="38200" prst="convex"/>
                <a:contourClr>
                  <a:srgbClr val="000000"/>
                </a:contourClr>
              </a:sp3d>
            </c:spPr>
          </c:dPt>
          <c:dPt>
            <c:idx val="1"/>
            <c:spPr>
              <a:solidFill>
                <a:schemeClr val="tx2">
                  <a:lumMod val="60000"/>
                  <a:lumOff val="40000"/>
                </a:schemeClr>
              </a:solidFill>
              <a:ln w="38100" cap="flat" cmpd="sng" algn="ctr">
                <a:solidFill>
                  <a:schemeClr val="lt1"/>
                </a:solidFill>
                <a:prstDash val="solid"/>
              </a:ln>
              <a:effectLst>
                <a:outerShdw blurRad="63500" dist="25400" dir="14700000" algn="t" rotWithShape="0">
                  <a:srgbClr val="000000">
                    <a:alpha val="50000"/>
                  </a:srgbClr>
                </a:outerShdw>
              </a:effectLst>
            </c:spPr>
          </c:dPt>
          <c:dPt>
            <c:idx val="2"/>
            <c:spPr>
              <a:solidFill>
                <a:srgbClr val="32EE7A"/>
              </a:solidFill>
            </c:spPr>
          </c:dPt>
          <c:dPt>
            <c:idx val="3"/>
            <c:spPr>
              <a:gradFill rotWithShape="1">
                <a:gsLst>
                  <a:gs pos="0">
                    <a:schemeClr val="accent4">
                      <a:tint val="60000"/>
                      <a:satMod val="160000"/>
                    </a:schemeClr>
                  </a:gs>
                  <a:gs pos="46000">
                    <a:schemeClr val="accent4">
                      <a:tint val="86000"/>
                      <a:satMod val="160000"/>
                    </a:schemeClr>
                  </a:gs>
                  <a:gs pos="100000">
                    <a:schemeClr val="accent4">
                      <a:shade val="40000"/>
                      <a:satMod val="160000"/>
                    </a:schemeClr>
                  </a:gs>
                </a:gsLst>
                <a:path path="circle">
                  <a:fillToRect l="50000" t="155000" r="50000" b="-55000"/>
                </a:path>
              </a:gradFill>
              <a:ln>
                <a:noFill/>
              </a:ln>
              <a:effectLst>
                <a:outerShdw blurRad="50800" dist="38100" dir="14700000" algn="t" rotWithShape="0">
                  <a:srgbClr val="000000">
                    <a:alpha val="60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contrasting" dir="t">
                  <a:rot lat="0" lon="0" rev="3600000"/>
                </a:lightRig>
              </a:scene3d>
              <a:sp3d prstMaterial="plastic">
                <a:bevelT w="127000" h="38200" prst="relaxedInset"/>
                <a:contourClr>
                  <a:schemeClr val="accent4"/>
                </a:contourClr>
              </a:sp3d>
            </c:spPr>
          </c:dPt>
          <c:dPt>
            <c:idx val="4"/>
            <c:spPr>
              <a:solidFill>
                <a:srgbClr val="FF0000"/>
              </a:solidFill>
              <a:ln w="9525" cap="flat" cmpd="sng" algn="ctr">
                <a:solidFill>
                  <a:schemeClr val="accent2">
                    <a:satMod val="120000"/>
                  </a:schemeClr>
                </a:solidFill>
                <a:prstDash val="solid"/>
              </a:ln>
              <a:effectLst>
                <a:outerShdw blurRad="50800" dist="38100" dir="14700000" algn="t" rotWithShape="0">
                  <a:srgbClr val="000000">
                    <a:alpha val="60000"/>
                  </a:srgbClr>
                </a:outerShdw>
              </a:effectLst>
            </c:spPr>
          </c:dPt>
          <c:dPt>
            <c:idx val="5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6"/>
            <c:spPr>
              <a:solidFill>
                <a:srgbClr val="66FFFF"/>
              </a:solidFill>
            </c:spPr>
          </c:dPt>
          <c:dLbls>
            <c:dLbl>
              <c:idx val="0"/>
              <c:layout>
                <c:manualLayout>
                  <c:x val="0.31827734222953535"/>
                  <c:y val="0"/>
                </c:manualLayout>
              </c:layout>
              <c:dLblPos val="bestFit"/>
              <c:showVal val="1"/>
              <c:showCatName val="1"/>
            </c:dLbl>
            <c:dLbl>
              <c:idx val="1"/>
              <c:layout>
                <c:manualLayout>
                  <c:x val="0.16774076144529568"/>
                  <c:y val="-0.39885760720610519"/>
                </c:manualLayout>
              </c:layout>
              <c:dLblPos val="bestFit"/>
              <c:showVal val="1"/>
              <c:showCatName val="1"/>
            </c:dLbl>
            <c:dLbl>
              <c:idx val="2"/>
              <c:layout>
                <c:manualLayout>
                  <c:x val="0.3698898842127033"/>
                  <c:y val="-9.116745307568111E-2"/>
                </c:manualLayout>
              </c:layout>
              <c:dLblPos val="bestFit"/>
              <c:showVal val="1"/>
              <c:showCatName val="1"/>
            </c:dLbl>
            <c:dLbl>
              <c:idx val="3"/>
              <c:layout>
                <c:manualLayout>
                  <c:x val="0.15913867111476768"/>
                  <c:y val="5.6979658172300746E-2"/>
                </c:manualLayout>
              </c:layout>
              <c:dLblPos val="bestFit"/>
              <c:showVal val="1"/>
              <c:showCatName val="1"/>
            </c:dLbl>
            <c:dLbl>
              <c:idx val="4"/>
              <c:layout>
                <c:manualLayout>
                  <c:x val="-0.10035772052282646"/>
                  <c:y val="5.6979658172300746E-2"/>
                </c:manualLayout>
              </c:layout>
              <c:dLblPos val="bestFit"/>
              <c:showVal val="1"/>
              <c:showCatName val="1"/>
            </c:dLbl>
            <c:dLbl>
              <c:idx val="5"/>
              <c:layout>
                <c:manualLayout>
                  <c:x val="-0.14480185389722106"/>
                  <c:y val="-0.16410159499971644"/>
                </c:manualLayout>
              </c:layout>
              <c:dLblPos val="bestFit"/>
              <c:showVal val="1"/>
              <c:showCatName val="1"/>
            </c:dLbl>
            <c:dLbl>
              <c:idx val="6"/>
              <c:layout>
                <c:manualLayout>
                  <c:x val="-7.885260758483105E-2"/>
                  <c:y val="-0.43988296109016178"/>
                </c:manualLayout>
              </c:layout>
              <c:dLblPos val="bestFit"/>
              <c:showVal val="1"/>
              <c:showCatName val="1"/>
            </c:dLbl>
            <c:dLblPos val="outEnd"/>
            <c:showVal val="1"/>
            <c:showCatName val="1"/>
          </c:dLbls>
          <c:cat>
            <c:strRef>
              <c:f>Лист1!$A$2:$A$8</c:f>
              <c:strCache>
                <c:ptCount val="7"/>
                <c:pt idx="0">
                  <c:v>Налог на доходы физичеcких лиц</c:v>
                </c:pt>
                <c:pt idx="1">
                  <c:v>Единый налог на вмененный доход</c:v>
                </c:pt>
                <c:pt idx="2">
                  <c:v>Акцизы на нефтепродукты</c:v>
                </c:pt>
                <c:pt idx="3">
                  <c:v>Государственная пошлина</c:v>
                </c:pt>
                <c:pt idx="4">
                  <c:v>Иные налоговые доходы</c:v>
                </c:pt>
                <c:pt idx="5">
                  <c:v>Доходы от использования и продажи имущества</c:v>
                </c:pt>
                <c:pt idx="6">
                  <c:v>Иные неналоговые доходы</c:v>
                </c:pt>
              </c:strCache>
            </c:strRef>
          </c:cat>
          <c:val>
            <c:numRef>
              <c:f>Лист1!$B$2:$B$8</c:f>
              <c:numCache>
                <c:formatCode>0.0%</c:formatCode>
                <c:ptCount val="7"/>
                <c:pt idx="0">
                  <c:v>0.85299999999999998</c:v>
                </c:pt>
                <c:pt idx="1">
                  <c:v>4.2000000000000003E-2</c:v>
                </c:pt>
                <c:pt idx="2">
                  <c:v>4.3999999999999997E-2</c:v>
                </c:pt>
                <c:pt idx="3">
                  <c:v>1.0999999999999999E-2</c:v>
                </c:pt>
                <c:pt idx="4">
                  <c:v>8.9999999999999993E-3</c:v>
                </c:pt>
                <c:pt idx="5">
                  <c:v>2.9000000000000001E-2</c:v>
                </c:pt>
                <c:pt idx="6">
                  <c:v>1.2E-2</c:v>
                </c:pt>
              </c:numCache>
            </c:numRef>
          </c:val>
        </c:ser>
        <c:dLbls>
          <c:dLblPos val="outEnd"/>
          <c:showVal val="1"/>
          <c:showCatName val="1"/>
        </c:dLbls>
      </c:pie3DChart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>
        <c:manualLayout>
          <c:layoutTarget val="inner"/>
          <c:xMode val="edge"/>
          <c:yMode val="edge"/>
          <c:x val="0.10155234918826782"/>
          <c:y val="2.6044215496887745E-2"/>
          <c:w val="0.85709997755706513"/>
          <c:h val="0.71809531808468596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 на 2018 год</c:v>
                </c:pt>
              </c:strCache>
            </c:strRef>
          </c:tx>
          <c:spPr>
            <a:gradFill flip="none" rotWithShape="1">
              <a:gsLst>
                <a:gs pos="0">
                  <a:srgbClr val="66FFFF">
                    <a:shade val="30000"/>
                    <a:satMod val="115000"/>
                  </a:srgbClr>
                </a:gs>
                <a:gs pos="50000">
                  <a:srgbClr val="66FFFF">
                    <a:shade val="67500"/>
                    <a:satMod val="115000"/>
                  </a:srgbClr>
                </a:gs>
                <a:gs pos="100000">
                  <a:srgbClr val="66FFFF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</c:spPr>
          <c:dLbls>
            <c:dLbl>
              <c:idx val="0"/>
              <c:layout>
                <c:manualLayout>
                  <c:x val="-1.0711225462501245E-2"/>
                  <c:y val="0.18202973207536605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119,1</a:t>
                    </a:r>
                    <a:endParaRPr lang="ru-RU" dirty="0" smtClean="0"/>
                  </a:p>
                  <a:p>
                    <a:r>
                      <a:rPr lang="ru-RU" dirty="0" smtClean="0"/>
                      <a:t>млн. рублей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1.5432098765432343E-2"/>
                  <c:y val="-3.6478424591628346E-2"/>
                </c:manualLayout>
              </c:layout>
              <c:showVal val="1"/>
            </c:dLbl>
            <c:dLbl>
              <c:idx val="2"/>
              <c:layout>
                <c:manualLayout>
                  <c:x val="2.6234567901234612E-2"/>
                  <c:y val="-3.0866359269839376E-2"/>
                </c:manualLayout>
              </c:layout>
              <c:showVal val="1"/>
            </c:dLbl>
            <c:dLbl>
              <c:idx val="3"/>
              <c:layout>
                <c:manualLayout>
                  <c:x val="2.0061728395061731E-2"/>
                  <c:y val="-2.5254293948050392E-2"/>
                </c:manualLayout>
              </c:layout>
              <c:showVal val="1"/>
            </c:dLbl>
            <c:spPr>
              <a:ln>
                <a:solidFill>
                  <a:schemeClr val="accent1"/>
                </a:solidFill>
              </a:ln>
            </c:spPr>
            <c:txPr>
              <a:bodyPr/>
              <a:lstStyle/>
              <a:p>
                <a:pPr>
                  <a:defRPr sz="240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Налог на доходы физических лиц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119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 за 2018 год</c:v>
                </c:pt>
              </c:strCache>
            </c:strRef>
          </c:tx>
          <c:spPr>
            <a:gradFill flip="none" rotWithShape="1">
              <a:gsLst>
                <a:gs pos="0">
                  <a:srgbClr val="FF66FF">
                    <a:shade val="30000"/>
                    <a:satMod val="115000"/>
                  </a:srgbClr>
                </a:gs>
                <a:gs pos="50000">
                  <a:srgbClr val="FF66FF">
                    <a:shade val="67500"/>
                    <a:satMod val="115000"/>
                  </a:srgbClr>
                </a:gs>
                <a:gs pos="100000">
                  <a:srgbClr val="FF66FF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</c:spPr>
          <c:dLbls>
            <c:dLbl>
              <c:idx val="0"/>
              <c:layout>
                <c:manualLayout>
                  <c:x val="2.3314955212797157E-2"/>
                  <c:y val="0.25125750067657737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123,5</a:t>
                    </a:r>
                    <a:endParaRPr lang="ru-RU" dirty="0" smtClean="0"/>
                  </a:p>
                  <a:p>
                    <a:r>
                      <a:rPr lang="ru-RU" dirty="0" smtClean="0"/>
                      <a:t> млн. рублей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240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Налог на доходы физических лиц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123.5</c:v>
                </c:pt>
              </c:numCache>
            </c:numRef>
          </c:val>
        </c:ser>
        <c:gapWidth val="19"/>
        <c:gapDepth val="73"/>
        <c:shape val="box"/>
        <c:axId val="100373632"/>
        <c:axId val="100397440"/>
        <c:axId val="0"/>
      </c:bar3DChart>
      <c:catAx>
        <c:axId val="100373632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100397440"/>
        <c:crosses val="autoZero"/>
        <c:auto val="1"/>
        <c:lblAlgn val="ctr"/>
        <c:lblOffset val="100"/>
      </c:catAx>
      <c:valAx>
        <c:axId val="100397440"/>
        <c:scaling>
          <c:orientation val="minMax"/>
        </c:scaling>
        <c:axPos val="l"/>
        <c:majorGridlines/>
        <c:numFmt formatCode="0.0" sourceLinked="1"/>
        <c:tickLblPos val="nextTo"/>
        <c:crossAx val="10037363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"/>
          <c:y val="0.87446718366508958"/>
          <c:w val="0.70085168429898403"/>
          <c:h val="7.7881988871760552E-2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8"/>
  <c:chart>
    <c:autoTitleDeleted val="1"/>
    <c:view3D>
      <c:perspective val="30"/>
    </c:view3D>
    <c:plotArea>
      <c:layout>
        <c:manualLayout>
          <c:layoutTarget val="inner"/>
          <c:xMode val="edge"/>
          <c:yMode val="edge"/>
          <c:x val="8.5523317479469757E-2"/>
          <c:y val="3.6438446535313751E-2"/>
          <c:w val="0.90719075901653112"/>
          <c:h val="0.8967937770675809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 на 2018 год</c:v>
                </c:pt>
              </c:strCache>
            </c:strRef>
          </c:tx>
          <c:dLbls>
            <c:dLbl>
              <c:idx val="0"/>
              <c:layout>
                <c:manualLayout>
                  <c:x val="-5.8287388031992892E-3"/>
                  <c:y val="0.10940094369081743"/>
                </c:manualLayout>
              </c:layout>
              <c:tx>
                <c:rich>
                  <a:bodyPr/>
                  <a:lstStyle/>
                  <a:p>
                    <a:r>
                      <a:rPr lang="en-US" sz="2000" b="1" dirty="0" smtClean="0"/>
                      <a:t>1</a:t>
                    </a:r>
                    <a:r>
                      <a:rPr lang="en-US" dirty="0" smtClean="0"/>
                      <a:t>,3</a:t>
                    </a:r>
                    <a:r>
                      <a:rPr lang="ru-RU" dirty="0" smtClean="0"/>
                      <a:t> млн. руб.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Доходы от продажи земельных участков, находящихся в муниципальной собственности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1.3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 за 2018 год</c:v>
                </c:pt>
              </c:strCache>
            </c:strRef>
          </c:tx>
          <c:dLbls>
            <c:dLbl>
              <c:idx val="0"/>
              <c:layout>
                <c:manualLayout>
                  <c:x val="5.8287388031992892E-3"/>
                  <c:y val="0.18917246513203848"/>
                </c:manualLayout>
              </c:layout>
              <c:tx>
                <c:rich>
                  <a:bodyPr/>
                  <a:lstStyle/>
                  <a:p>
                    <a:r>
                      <a:rPr lang="en-US" sz="2000" b="1" dirty="0" smtClean="0"/>
                      <a:t>1</a:t>
                    </a:r>
                    <a:r>
                      <a:rPr lang="en-US" dirty="0" smtClean="0"/>
                      <a:t>,5</a:t>
                    </a:r>
                    <a:r>
                      <a:rPr lang="ru-RU" dirty="0" smtClean="0"/>
                      <a:t> млн. руб.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Доходы от продажи земельных участков, находящихся в муниципальной собственности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1.5</c:v>
                </c:pt>
              </c:numCache>
            </c:numRef>
          </c:val>
        </c:ser>
        <c:dLbls>
          <c:showVal val="1"/>
        </c:dLbls>
        <c:gapWidth val="110"/>
        <c:gapDepth val="170"/>
        <c:shape val="box"/>
        <c:axId val="101975168"/>
        <c:axId val="101977088"/>
        <c:axId val="0"/>
      </c:bar3DChart>
      <c:catAx>
        <c:axId val="101975168"/>
        <c:scaling>
          <c:orientation val="minMax"/>
        </c:scaling>
        <c:delete val="1"/>
        <c:axPos val="b"/>
        <c:majorTickMark val="none"/>
        <c:tickLblPos val="none"/>
        <c:crossAx val="101977088"/>
        <c:crosses val="autoZero"/>
        <c:auto val="1"/>
        <c:lblAlgn val="ctr"/>
        <c:lblOffset val="100"/>
      </c:catAx>
      <c:valAx>
        <c:axId val="101977088"/>
        <c:scaling>
          <c:orientation val="minMax"/>
        </c:scaling>
        <c:axPos val="l"/>
        <c:numFmt formatCode="0.0" sourceLinked="1"/>
        <c:majorTickMark val="none"/>
        <c:tickLblPos val="nextTo"/>
        <c:crossAx val="101975168"/>
        <c:crosses val="autoZero"/>
        <c:crossBetween val="between"/>
      </c:valAx>
      <c:spPr>
        <a:blipFill>
          <a:blip xmlns:r="http://schemas.openxmlformats.org/officeDocument/2006/relationships" r:embed="rId1"/>
          <a:tile tx="0" ty="0" sx="100000" sy="100000" flip="none" algn="tl"/>
        </a:blipFill>
      </c:spPr>
    </c:plotArea>
    <c:legend>
      <c:legendPos val="b"/>
      <c:layout>
        <c:manualLayout>
          <c:xMode val="edge"/>
          <c:yMode val="edge"/>
          <c:x val="0.15724537475807293"/>
          <c:y val="0.89115700830054534"/>
          <c:w val="0.5223045639942735"/>
          <c:h val="6.3259265161613967E-2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2"/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6734689413823506"/>
          <c:y val="1.2993825044979363E-2"/>
          <c:w val="0.61849032759793909"/>
          <c:h val="0.82974164835196462"/>
        </c:manualLayout>
      </c:layout>
      <c:bar3D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60000"/>
                    <a:satMod val="160000"/>
                  </a:schemeClr>
                </a:gs>
                <a:gs pos="46000">
                  <a:schemeClr val="accent3">
                    <a:tint val="86000"/>
                    <a:satMod val="160000"/>
                  </a:schemeClr>
                </a:gs>
                <a:gs pos="100000">
                  <a:schemeClr val="accent3">
                    <a:shade val="40000"/>
                    <a:satMod val="160000"/>
                  </a:schemeClr>
                </a:gs>
              </a:gsLst>
              <a:path path="circle">
                <a:fillToRect l="50000" t="155000" r="50000" b="-55000"/>
              </a:path>
            </a:gradFill>
            <a:ln w="9525" cap="flat" cmpd="sng" algn="ctr">
              <a:solidFill>
                <a:schemeClr val="accent3">
                  <a:satMod val="120000"/>
                </a:schemeClr>
              </a:solidFill>
              <a:prstDash val="solid"/>
            </a:ln>
            <a:effectLst>
              <a:outerShdw blurRad="50800" dist="38100" dir="14700000" algn="t" rotWithShape="0">
                <a:srgbClr val="000000">
                  <a:alpha val="60000"/>
                </a:srgbClr>
              </a:outerShdw>
            </a:effectLst>
          </c:spPr>
          <c:dLbls>
            <c:dLbl>
              <c:idx val="0"/>
              <c:layout>
                <c:manualLayout>
                  <c:x val="1.3888888888888951E-2"/>
                  <c:y val="-7.0174947433254602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7,8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-0.12808641975308638"/>
                  <c:y val="-1.16958245722091E-2"/>
                </c:manualLayout>
              </c:layout>
              <c:showVal val="1"/>
            </c:dLbl>
            <c:dLbl>
              <c:idx val="2"/>
              <c:layout>
                <c:manualLayout>
                  <c:x val="-0.10185185185185186"/>
                  <c:y val="-1.8713319315534563E-2"/>
                </c:manualLayout>
              </c:layout>
              <c:showVal val="1"/>
            </c:dLbl>
            <c:dLbl>
              <c:idx val="3"/>
              <c:layout>
                <c:manualLayout>
                  <c:x val="-9.7222222222222224E-2"/>
                  <c:y val="-1.8713319315534563E-2"/>
                </c:manualLayout>
              </c:layout>
              <c:showVal val="1"/>
            </c:dLbl>
            <c:showVal val="1"/>
          </c:dLbls>
          <c:cat>
            <c:strRef>
              <c:f>Лист1!$A$2:$A$5</c:f>
              <c:strCache>
                <c:ptCount val="4"/>
                <c:pt idx="0">
                  <c:v>Иные МБТ</c:v>
                </c:pt>
                <c:pt idx="1">
                  <c:v>Субвенции</c:v>
                </c:pt>
                <c:pt idx="2">
                  <c:v>Субсидии</c:v>
                </c:pt>
                <c:pt idx="3">
                  <c:v>Дотации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6.8</c:v>
                </c:pt>
                <c:pt idx="1">
                  <c:v>230.4</c:v>
                </c:pt>
                <c:pt idx="2">
                  <c:v>46.7</c:v>
                </c:pt>
                <c:pt idx="3">
                  <c:v>56.7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tint val="60000"/>
                    <a:satMod val="160000"/>
                  </a:schemeClr>
                </a:gs>
                <a:gs pos="46000">
                  <a:schemeClr val="accent6">
                    <a:tint val="86000"/>
                    <a:satMod val="160000"/>
                  </a:schemeClr>
                </a:gs>
                <a:gs pos="100000">
                  <a:schemeClr val="accent6">
                    <a:shade val="40000"/>
                    <a:satMod val="160000"/>
                  </a:schemeClr>
                </a:gs>
              </a:gsLst>
              <a:path path="circle">
                <a:fillToRect l="50000" t="155000" r="50000" b="-55000"/>
              </a:path>
            </a:gradFill>
            <a:ln w="9525" cap="flat" cmpd="sng" algn="ctr">
              <a:solidFill>
                <a:schemeClr val="accent6">
                  <a:satMod val="120000"/>
                </a:schemeClr>
              </a:solidFill>
              <a:prstDash val="solid"/>
            </a:ln>
            <a:effectLst>
              <a:outerShdw blurRad="50800" dist="38100" dir="14700000" algn="t" rotWithShape="0">
                <a:srgbClr val="000000">
                  <a:alpha val="60000"/>
                </a:srgbClr>
              </a:outerShdw>
            </a:effectLst>
          </c:spPr>
          <c:dLbls>
            <c:dLbl>
              <c:idx val="0"/>
              <c:layout>
                <c:manualLayout>
                  <c:x val="2.3148148148148109E-2"/>
                  <c:y val="-9.3566596577674081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7,8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-0.12808641975308638"/>
                  <c:y val="-1.4034989486650919E-2"/>
                </c:manualLayout>
              </c:layout>
              <c:showVal val="1"/>
            </c:dLbl>
            <c:dLbl>
              <c:idx val="2"/>
              <c:layout>
                <c:manualLayout>
                  <c:x val="-8.0246913580247006E-2"/>
                  <c:y val="-1.16958245722091E-2"/>
                </c:manualLayout>
              </c:layout>
              <c:showVal val="1"/>
            </c:dLbl>
            <c:dLbl>
              <c:idx val="3"/>
              <c:layout>
                <c:manualLayout>
                  <c:x val="-9.7222222222222224E-2"/>
                  <c:y val="-9.3566596577673283E-3"/>
                </c:manualLayout>
              </c:layout>
              <c:showVal val="1"/>
            </c:dLbl>
            <c:showVal val="1"/>
          </c:dLbls>
          <c:cat>
            <c:strRef>
              <c:f>Лист1!$A$2:$A$5</c:f>
              <c:strCache>
                <c:ptCount val="4"/>
                <c:pt idx="0">
                  <c:v>Иные МБТ</c:v>
                </c:pt>
                <c:pt idx="1">
                  <c:v>Субвенции</c:v>
                </c:pt>
                <c:pt idx="2">
                  <c:v>Субсидии</c:v>
                </c:pt>
                <c:pt idx="3">
                  <c:v>Дотации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6.3</c:v>
                </c:pt>
                <c:pt idx="1">
                  <c:v>230.2</c:v>
                </c:pt>
                <c:pt idx="2">
                  <c:v>37.1</c:v>
                </c:pt>
                <c:pt idx="3">
                  <c:v>56.7</c:v>
                </c:pt>
              </c:numCache>
            </c:numRef>
          </c:val>
        </c:ser>
        <c:dLbls>
          <c:showVal val="1"/>
        </c:dLbls>
        <c:gapWidth val="50"/>
        <c:shape val="cylinder"/>
        <c:axId val="103931904"/>
        <c:axId val="103933824"/>
        <c:axId val="0"/>
      </c:bar3DChart>
      <c:catAx>
        <c:axId val="103931904"/>
        <c:scaling>
          <c:orientation val="minMax"/>
        </c:scaling>
        <c:axPos val="l"/>
        <c:tickLblPos val="nextTo"/>
        <c:crossAx val="103933824"/>
        <c:crosses val="autoZero"/>
        <c:auto val="1"/>
        <c:lblAlgn val="ctr"/>
        <c:lblOffset val="100"/>
      </c:catAx>
      <c:valAx>
        <c:axId val="103933824"/>
        <c:scaling>
          <c:orientation val="minMax"/>
        </c:scaling>
        <c:delete val="1"/>
        <c:axPos val="b"/>
        <c:numFmt formatCode="General" sourceLinked="1"/>
        <c:tickLblPos val="none"/>
        <c:crossAx val="10393190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9.6467629046369213E-2"/>
          <c:y val="0.81799584033856521"/>
          <c:w val="0.75459560610480714"/>
          <c:h val="6.7933769584520104E-2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7351973364440879"/>
          <c:y val="1.2993784820403706E-2"/>
          <c:w val="0.61849032759793909"/>
          <c:h val="0.82974164835196462"/>
        </c:manualLayout>
      </c:layout>
      <c:bar3D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rgbClr val="00FF99"/>
            </a:solidFill>
            <a:ln w="9525" cap="flat" cmpd="sng" algn="ctr">
              <a:solidFill>
                <a:schemeClr val="accent3">
                  <a:satMod val="120000"/>
                </a:schemeClr>
              </a:solidFill>
              <a:prstDash val="solid"/>
            </a:ln>
            <a:effectLst>
              <a:outerShdw blurRad="50800" dist="38100" dir="14700000" algn="t" rotWithShape="0">
                <a:srgbClr val="000000">
                  <a:alpha val="6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dLbls>
            <c:dLbl>
              <c:idx val="0"/>
              <c:layout>
                <c:manualLayout>
                  <c:x val="2.0061728395061731E-2"/>
                  <c:y val="-1.190763871800538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21,8</a:t>
                    </a:r>
                  </a:p>
                </c:rich>
              </c:tx>
              <c:showVal val="1"/>
            </c:dLbl>
            <c:dLbl>
              <c:idx val="1"/>
              <c:layout>
                <c:manualLayout>
                  <c:x val="2.3148148148148147E-2"/>
                  <c:y val="-2.8060769662615059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1,1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2.0061606882473052E-2"/>
                  <c:y val="-5.3935957376703234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14,7</a:t>
                    </a:r>
                  </a:p>
                </c:rich>
              </c:tx>
              <c:showVal val="1"/>
            </c:dLbl>
            <c:dLbl>
              <c:idx val="3"/>
              <c:layout>
                <c:manualLayout>
                  <c:x val="8.5954359871682883E-3"/>
                  <c:y val="-1.1526939982383863E-2"/>
                </c:manualLayout>
              </c:layout>
              <c:showVal val="1"/>
            </c:dLbl>
            <c:showVal val="1"/>
          </c:dLbls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Субвенции</c:v>
                </c:pt>
                <c:pt idx="2">
                  <c:v>Субсидии</c:v>
                </c:pt>
                <c:pt idx="3">
                  <c:v>Иные МБТ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21.8</c:v>
                </c:pt>
                <c:pt idx="1">
                  <c:v>1.1000000000000001</c:v>
                </c:pt>
                <c:pt idx="2">
                  <c:v>14.7</c:v>
                </c:pt>
                <c:pt idx="3">
                  <c:v>1.4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rgbClr val="FF3300"/>
            </a:solidFill>
            <a:ln w="9525" cap="flat" cmpd="sng" algn="ctr">
              <a:solidFill>
                <a:srgbClr val="626D1D"/>
              </a:solidFill>
              <a:prstDash val="solid"/>
            </a:ln>
            <a:effectLst>
              <a:outerShdw blurRad="50800" dist="38100" dir="14700000" algn="t" rotWithShape="0">
                <a:srgbClr val="000000">
                  <a:alpha val="6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  <a:contourClr>
                <a:srgbClr val="000000"/>
              </a:contourClr>
            </a:sp3d>
          </c:spPr>
          <c:dLbls>
            <c:dLbl>
              <c:idx val="0"/>
              <c:layout>
                <c:manualLayout>
                  <c:x val="2.0061728395061731E-2"/>
                  <c:y val="-4.0285299624399388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21,8</a:t>
                    </a:r>
                  </a:p>
                </c:rich>
              </c:tx>
              <c:showVal val="1"/>
            </c:dLbl>
            <c:dLbl>
              <c:idx val="1"/>
              <c:layout>
                <c:manualLayout>
                  <c:x val="2.2615315446681158E-2"/>
                  <c:y val="-5.6121539325230119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1,1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2.1604938271604975E-2"/>
                  <c:y val="-2.0328726864464148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13,9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1.0861159716146608E-2"/>
                  <c:y val="-1.1069487545592701E-2"/>
                </c:manualLayout>
              </c:layout>
              <c:showVal val="1"/>
            </c:dLbl>
            <c:delete val="1"/>
          </c:dLbls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Субвенции</c:v>
                </c:pt>
                <c:pt idx="2">
                  <c:v>Субсидии</c:v>
                </c:pt>
                <c:pt idx="3">
                  <c:v>Иные МБТ</c:v>
                </c:pt>
              </c:strCache>
            </c:strRef>
          </c:cat>
          <c:val>
            <c:numRef>
              <c:f>Лист1!$C$2:$C$5</c:f>
              <c:numCache>
                <c:formatCode>0.0</c:formatCode>
                <c:ptCount val="4"/>
                <c:pt idx="0">
                  <c:v>21.8</c:v>
                </c:pt>
                <c:pt idx="1">
                  <c:v>1.1000000000000001</c:v>
                </c:pt>
                <c:pt idx="2">
                  <c:v>13.9</c:v>
                </c:pt>
                <c:pt idx="3">
                  <c:v>1.3</c:v>
                </c:pt>
              </c:numCache>
            </c:numRef>
          </c:val>
        </c:ser>
        <c:gapWidth val="50"/>
        <c:shape val="box"/>
        <c:axId val="67359488"/>
        <c:axId val="67361024"/>
        <c:axId val="0"/>
      </c:bar3DChart>
      <c:catAx>
        <c:axId val="67359488"/>
        <c:scaling>
          <c:orientation val="minMax"/>
        </c:scaling>
        <c:axPos val="l"/>
        <c:tickLblPos val="nextTo"/>
        <c:crossAx val="67361024"/>
        <c:crosses val="autoZero"/>
        <c:auto val="1"/>
        <c:lblAlgn val="ctr"/>
        <c:lblOffset val="100"/>
      </c:catAx>
      <c:valAx>
        <c:axId val="67361024"/>
        <c:scaling>
          <c:orientation val="minMax"/>
        </c:scaling>
        <c:delete val="1"/>
        <c:axPos val="b"/>
        <c:numFmt formatCode="0.0" sourceLinked="1"/>
        <c:tickLblPos val="none"/>
        <c:crossAx val="6735948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9554170312045086"/>
          <c:y val="0.8179958403385682"/>
          <c:w val="0.31632400116652937"/>
          <c:h val="6.4923982665867047E-2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30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dLbls>
            <c:dLbl>
              <c:idx val="0"/>
              <c:layout>
                <c:manualLayout>
                  <c:x val="-0.10339506172839506"/>
                  <c:y val="8.4180979826834704E-3"/>
                </c:manualLayout>
              </c:layout>
              <c:showVal val="1"/>
            </c:dLbl>
            <c:txPr>
              <a:bodyPr/>
              <a:lstStyle/>
              <a:p>
                <a:pPr>
                  <a:defRPr sz="3200"/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1"/>
                <c:pt idx="0">
                  <c:v>Бюджет района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1"/>
                <c:pt idx="0">
                  <c:v>339.8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Исполнение</c:v>
                </c:pt>
              </c:strCache>
            </c:strRef>
          </c:tx>
          <c:dLbls>
            <c:dLbl>
              <c:idx val="0"/>
              <c:layout>
                <c:manualLayout>
                  <c:x val="0.14197530864197541"/>
                  <c:y val="-7.2956849183256692E-2"/>
                </c:manualLayout>
              </c:layout>
              <c:showVal val="1"/>
            </c:dLbl>
            <c:txPr>
              <a:bodyPr/>
              <a:lstStyle/>
              <a:p>
                <a:pPr>
                  <a:defRPr sz="3200"/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1"/>
                <c:pt idx="0">
                  <c:v>Бюджет района</c:v>
                </c:pt>
              </c:strCache>
            </c:strRef>
          </c:cat>
          <c:val>
            <c:numRef>
              <c:f>Лист1!$C$2:$C$3</c:f>
              <c:numCache>
                <c:formatCode>0.0</c:formatCode>
                <c:ptCount val="1"/>
                <c:pt idx="0">
                  <c:v>339.6</c:v>
                </c:pt>
              </c:numCache>
            </c:numRef>
          </c:val>
        </c:ser>
        <c:shape val="box"/>
        <c:axId val="67649920"/>
        <c:axId val="67651456"/>
        <c:axId val="0"/>
      </c:bar3DChart>
      <c:catAx>
        <c:axId val="67649920"/>
        <c:scaling>
          <c:orientation val="minMax"/>
        </c:scaling>
        <c:axPos val="b"/>
        <c:tickLblPos val="nextTo"/>
        <c:txPr>
          <a:bodyPr/>
          <a:lstStyle/>
          <a:p>
            <a:pPr>
              <a:defRPr sz="2000"/>
            </a:pPr>
            <a:endParaRPr lang="ru-RU"/>
          </a:p>
        </c:txPr>
        <c:crossAx val="67651456"/>
        <c:crosses val="autoZero"/>
        <c:auto val="1"/>
        <c:lblAlgn val="ctr"/>
        <c:lblOffset val="100"/>
      </c:catAx>
      <c:valAx>
        <c:axId val="67651456"/>
        <c:scaling>
          <c:orientation val="minMax"/>
          <c:max val="339.8"/>
          <c:min val="339.5"/>
        </c:scaling>
        <c:axPos val="l"/>
        <c:majorGridlines/>
        <c:numFmt formatCode="General" sourceLinked="1"/>
        <c:tickLblPos val="nextTo"/>
        <c:crossAx val="67649920"/>
        <c:crosses val="autoZero"/>
        <c:crossBetween val="between"/>
        <c:majorUnit val="0.1"/>
        <c:minorUnit val="0.1"/>
      </c:valAx>
    </c:plotArea>
    <c:legend>
      <c:legendPos val="r"/>
      <c:layout/>
      <c:txPr>
        <a:bodyPr/>
        <a:lstStyle/>
        <a:p>
          <a:pPr>
            <a:defRPr sz="2400"/>
          </a:pPr>
          <a:endParaRPr lang="ru-RU"/>
        </a:p>
      </c:txPr>
    </c:legend>
    <c:plotVisOnly val="1"/>
    <c:dispBlanksAs val="gap"/>
  </c:chart>
  <c:spPr>
    <a:gradFill rotWithShape="1">
      <a:gsLst>
        <a:gs pos="0">
          <a:schemeClr val="accent5">
            <a:tint val="10000"/>
            <a:satMod val="300000"/>
          </a:schemeClr>
        </a:gs>
        <a:gs pos="34000">
          <a:schemeClr val="accent5">
            <a:tint val="13500"/>
            <a:satMod val="250000"/>
          </a:schemeClr>
        </a:gs>
        <a:gs pos="100000">
          <a:schemeClr val="accent5">
            <a:tint val="60000"/>
            <a:satMod val="200000"/>
          </a:schemeClr>
        </a:gs>
      </a:gsLst>
      <a:path path="circle">
        <a:fillToRect l="50000" t="155000" r="50000" b="-55000"/>
      </a:path>
    </a:gradFill>
    <a:ln w="9525" cap="flat" cmpd="sng" algn="ctr">
      <a:solidFill>
        <a:schemeClr val="accent5">
          <a:satMod val="120000"/>
        </a:schemeClr>
      </a:solidFill>
      <a:prstDash val="solid"/>
    </a:ln>
    <a:effectLst>
      <a:outerShdw blurRad="63500" dist="25400" dir="14700000" algn="t" rotWithShape="0">
        <a:srgbClr val="000000">
          <a:alpha val="50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/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30"/>
    </c:view3D>
    <c:plotArea>
      <c:layout/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расходы</c:v>
                </c:pt>
              </c:strCache>
            </c:strRef>
          </c:tx>
          <c:dLbls>
            <c:dLbl>
              <c:idx val="0"/>
              <c:layout>
                <c:manualLayout>
                  <c:x val="-7.7683863377093015E-2"/>
                  <c:y val="-5.0795295021057434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437,7</a:t>
                    </a:r>
                    <a:endParaRPr lang="en-US" dirty="0"/>
                  </a:p>
                </c:rich>
              </c:tx>
              <c:showVal val="1"/>
            </c:dLbl>
            <c:spPr>
              <a:effectLst>
                <a:outerShdw blurRad="50800" dist="50800" dir="5400000" algn="ctr" rotWithShape="0">
                  <a:schemeClr val="accent5">
                    <a:lumMod val="60000"/>
                    <a:lumOff val="40000"/>
                  </a:schemeClr>
                </a:outerShdw>
              </a:effectLst>
            </c:spPr>
            <c:txPr>
              <a:bodyPr/>
              <a:lstStyle/>
              <a:p>
                <a:pPr>
                  <a:defRPr sz="2400" u="sng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Бюджет района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437.7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 по оплате труда с начислениями</c:v>
                </c:pt>
              </c:strCache>
            </c:strRef>
          </c:tx>
          <c:dLbls>
            <c:dLbl>
              <c:idx val="0"/>
              <c:layout>
                <c:manualLayout>
                  <c:x val="0.10009267012048657"/>
                  <c:y val="-2.539664764251119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262,1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2400" u="sng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Бюджет района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262.10000000000002</c:v>
                </c:pt>
              </c:numCache>
            </c:numRef>
          </c:val>
        </c:ser>
        <c:shape val="cylinder"/>
        <c:axId val="69361664"/>
        <c:axId val="69363200"/>
        <c:axId val="69349824"/>
      </c:bar3DChart>
      <c:catAx>
        <c:axId val="69361664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69363200"/>
        <c:crosses val="autoZero"/>
        <c:auto val="1"/>
        <c:lblAlgn val="ctr"/>
        <c:lblOffset val="100"/>
      </c:catAx>
      <c:valAx>
        <c:axId val="69363200"/>
        <c:scaling>
          <c:orientation val="minMax"/>
        </c:scaling>
        <c:delete val="1"/>
        <c:axPos val="l"/>
        <c:numFmt formatCode="General" sourceLinked="1"/>
        <c:tickLblPos val="none"/>
        <c:crossAx val="69361664"/>
        <c:crosses val="autoZero"/>
        <c:crossBetween val="between"/>
      </c:valAx>
      <c:serAx>
        <c:axId val="69349824"/>
        <c:scaling>
          <c:orientation val="minMax"/>
        </c:scaling>
        <c:delete val="1"/>
        <c:axPos val="b"/>
        <c:tickLblPos val="none"/>
        <c:crossAx val="69363200"/>
        <c:crosses val="autoZero"/>
      </c:serAx>
    </c:plotArea>
    <c:legend>
      <c:legendPos val="r"/>
      <c:legendEntry>
        <c:idx val="0"/>
        <c:txPr>
          <a:bodyPr/>
          <a:lstStyle/>
          <a:p>
            <a:pPr>
              <a:defRPr sz="1600" b="1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600" b="1"/>
            </a:pPr>
            <a:endParaRPr lang="ru-RU"/>
          </a:p>
        </c:txPr>
      </c:legendEntry>
      <c:layout/>
    </c:legend>
    <c:plotVisOnly val="1"/>
  </c:chart>
  <c:spPr>
    <a:gradFill rotWithShape="1">
      <a:gsLst>
        <a:gs pos="0">
          <a:schemeClr val="accent1">
            <a:tint val="10000"/>
            <a:satMod val="300000"/>
          </a:schemeClr>
        </a:gs>
        <a:gs pos="34000">
          <a:schemeClr val="accent1">
            <a:tint val="13500"/>
            <a:satMod val="250000"/>
          </a:schemeClr>
        </a:gs>
        <a:gs pos="100000">
          <a:schemeClr val="accent1">
            <a:tint val="60000"/>
            <a:satMod val="200000"/>
          </a:schemeClr>
        </a:gs>
      </a:gsLst>
      <a:path path="circle">
        <a:fillToRect l="50000" t="155000" r="50000" b="-55000"/>
      </a:path>
    </a:gradFill>
    <a:ln w="9525" cap="flat" cmpd="sng" algn="ctr">
      <a:solidFill>
        <a:schemeClr val="accent1">
          <a:satMod val="120000"/>
        </a:schemeClr>
      </a:solidFill>
      <a:prstDash val="solid"/>
    </a:ln>
    <a:effectLst>
      <a:outerShdw blurRad="63500" dist="25400" dir="14700000" algn="t" rotWithShape="0">
        <a:srgbClr val="000000">
          <a:alpha val="50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/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FFFE0F-88B4-42DB-8490-04BAE1A5DA6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43DDC59-0D3E-4BE3-B777-093AFA205CFE}">
      <dgm:prSet/>
      <dgm:spPr>
        <a:solidFill>
          <a:schemeClr val="accent5">
            <a:lumMod val="20000"/>
            <a:lumOff val="80000"/>
          </a:schemeClr>
        </a:solidFill>
        <a:ln>
          <a:solidFill>
            <a:schemeClr val="tx2">
              <a:lumMod val="20000"/>
              <a:lumOff val="80000"/>
            </a:schemeClr>
          </a:solidFill>
        </a:ln>
      </dgm:spPr>
      <dgm:t>
        <a:bodyPr/>
        <a:lstStyle/>
        <a:p>
          <a:pPr rtl="0"/>
          <a:r>
            <a:rPr lang="ru-RU" dirty="0" smtClean="0">
              <a:solidFill>
                <a:schemeClr val="tx1"/>
              </a:solidFill>
            </a:rPr>
            <a:t>Исполнение расходной части бюджета муниципального образования «Сернурский муниципальный район» за 2018 год    (тыс. руб.)</a:t>
          </a:r>
          <a:endParaRPr lang="ru-RU" dirty="0">
            <a:solidFill>
              <a:schemeClr val="tx1"/>
            </a:solidFill>
          </a:endParaRPr>
        </a:p>
      </dgm:t>
    </dgm:pt>
    <dgm:pt modelId="{CCEDE751-D7CE-4D4B-A30B-00F4C3B19B46}" type="parTrans" cxnId="{253BA603-2D57-4346-95B0-2C718CF550A5}">
      <dgm:prSet/>
      <dgm:spPr/>
      <dgm:t>
        <a:bodyPr/>
        <a:lstStyle/>
        <a:p>
          <a:endParaRPr lang="ru-RU"/>
        </a:p>
      </dgm:t>
    </dgm:pt>
    <dgm:pt modelId="{8EE4DFAF-A0C6-490F-9A0A-9CF16B0631BD}" type="sibTrans" cxnId="{253BA603-2D57-4346-95B0-2C718CF550A5}">
      <dgm:prSet/>
      <dgm:spPr/>
      <dgm:t>
        <a:bodyPr/>
        <a:lstStyle/>
        <a:p>
          <a:endParaRPr lang="ru-RU"/>
        </a:p>
      </dgm:t>
    </dgm:pt>
    <dgm:pt modelId="{F235560F-1C73-4D41-B4DC-4D14B9A4B22A}" type="pres">
      <dgm:prSet presAssocID="{16FFFE0F-88B4-42DB-8490-04BAE1A5DA6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B7EBF60-86B4-4A21-BB70-5458081FB762}" type="pres">
      <dgm:prSet presAssocID="{D43DDC59-0D3E-4BE3-B777-093AFA205CFE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1A96A70-E9AD-4E4E-8F64-61DC8F9825A1}" type="presOf" srcId="{D43DDC59-0D3E-4BE3-B777-093AFA205CFE}" destId="{5B7EBF60-86B4-4A21-BB70-5458081FB762}" srcOrd="0" destOrd="0" presId="urn:microsoft.com/office/officeart/2005/8/layout/vList2"/>
    <dgm:cxn modelId="{9C74EDA4-061C-4846-AD18-69E556970905}" type="presOf" srcId="{16FFFE0F-88B4-42DB-8490-04BAE1A5DA6F}" destId="{F235560F-1C73-4D41-B4DC-4D14B9A4B22A}" srcOrd="0" destOrd="0" presId="urn:microsoft.com/office/officeart/2005/8/layout/vList2"/>
    <dgm:cxn modelId="{253BA603-2D57-4346-95B0-2C718CF550A5}" srcId="{16FFFE0F-88B4-42DB-8490-04BAE1A5DA6F}" destId="{D43DDC59-0D3E-4BE3-B777-093AFA205CFE}" srcOrd="0" destOrd="0" parTransId="{CCEDE751-D7CE-4D4B-A30B-00F4C3B19B46}" sibTransId="{8EE4DFAF-A0C6-490F-9A0A-9CF16B0631BD}"/>
    <dgm:cxn modelId="{F27E54B9-B896-4D99-B98A-56AB7435E5EC}" type="presParOf" srcId="{F235560F-1C73-4D41-B4DC-4D14B9A4B22A}" destId="{5B7EBF60-86B4-4A21-BB70-5458081FB76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F22DAD9-6BB6-409D-9CC3-39883C5A3473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C1565A5-0869-4D26-A641-E50E8DFACCAF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ru-RU" sz="2000" dirty="0" smtClean="0">
              <a:solidFill>
                <a:schemeClr val="bg2">
                  <a:lumMod val="10000"/>
                </a:schemeClr>
              </a:solidFill>
            </a:rPr>
            <a:t>Выделение финансовой помощи из республиканского бюджета           102,7 млн. рублей</a:t>
          </a:r>
          <a:endParaRPr lang="ru-RU" sz="2000" dirty="0">
            <a:solidFill>
              <a:schemeClr val="bg2">
                <a:lumMod val="10000"/>
              </a:schemeClr>
            </a:solidFill>
          </a:endParaRPr>
        </a:p>
      </dgm:t>
    </dgm:pt>
    <dgm:pt modelId="{824D0118-B82E-410E-8C88-597A2B4BCD55}" type="parTrans" cxnId="{782F6642-7B6D-4D02-875A-F6B4F750CE20}">
      <dgm:prSet/>
      <dgm:spPr/>
      <dgm:t>
        <a:bodyPr/>
        <a:lstStyle/>
        <a:p>
          <a:endParaRPr lang="ru-RU"/>
        </a:p>
      </dgm:t>
    </dgm:pt>
    <dgm:pt modelId="{4B71E0F6-BB55-4A8E-840E-DA1E3E6976F1}" type="sibTrans" cxnId="{782F6642-7B6D-4D02-875A-F6B4F750CE20}">
      <dgm:prSet/>
      <dgm:spPr/>
      <dgm:t>
        <a:bodyPr/>
        <a:lstStyle/>
        <a:p>
          <a:endParaRPr lang="ru-RU"/>
        </a:p>
      </dgm:t>
    </dgm:pt>
    <dgm:pt modelId="{873703BD-409D-4472-A41A-D0F2A84E9897}">
      <dgm:prSet phldrT="[Текст]" custT="1"/>
      <dgm:spPr/>
      <dgm:t>
        <a:bodyPr/>
        <a:lstStyle/>
        <a:p>
          <a:r>
            <a:rPr lang="ru-RU" sz="1600" b="1" dirty="0" smtClean="0"/>
            <a:t>Дотация на сбалансированность 54,5 млн.рублей;</a:t>
          </a:r>
          <a:endParaRPr lang="ru-RU" sz="1600" b="1" dirty="0"/>
        </a:p>
      </dgm:t>
    </dgm:pt>
    <dgm:pt modelId="{E8414A7C-C43E-4FFA-8AD7-7BA25591BF46}" type="parTrans" cxnId="{B69EAD52-A292-49EB-A986-3DA7A1D70DE8}">
      <dgm:prSet/>
      <dgm:spPr/>
      <dgm:t>
        <a:bodyPr/>
        <a:lstStyle/>
        <a:p>
          <a:endParaRPr lang="ru-RU"/>
        </a:p>
      </dgm:t>
    </dgm:pt>
    <dgm:pt modelId="{60887812-A7E4-4B0C-864E-18A88A6CBAC8}" type="sibTrans" cxnId="{B69EAD52-A292-49EB-A986-3DA7A1D70DE8}">
      <dgm:prSet/>
      <dgm:spPr/>
      <dgm:t>
        <a:bodyPr/>
        <a:lstStyle/>
        <a:p>
          <a:endParaRPr lang="ru-RU"/>
        </a:p>
      </dgm:t>
    </dgm:pt>
    <dgm:pt modelId="{4F271F6E-ADDC-4B55-B7CD-C9FA48B13ED2}">
      <dgm:prSet phldrT="[Текст]" custT="1"/>
      <dgm:spPr/>
      <dgm:t>
        <a:bodyPr/>
        <a:lstStyle/>
        <a:p>
          <a:r>
            <a:rPr lang="ru-RU" sz="1600" b="1" dirty="0" smtClean="0"/>
            <a:t>Бюджетные инвестиции в капитальное строительство </a:t>
          </a:r>
          <a:r>
            <a:rPr lang="ru-RU" sz="1600" b="1" dirty="0" smtClean="0"/>
            <a:t>15,6 </a:t>
          </a:r>
          <a:r>
            <a:rPr lang="ru-RU" sz="1600" b="1" dirty="0" smtClean="0"/>
            <a:t>млн. рублей;</a:t>
          </a:r>
          <a:endParaRPr lang="ru-RU" sz="1600" b="1" dirty="0"/>
        </a:p>
      </dgm:t>
    </dgm:pt>
    <dgm:pt modelId="{F763A90A-590A-4C2C-B39E-C9B8CF176702}" type="parTrans" cxnId="{BEC47320-943F-490F-87F5-3CCB3EC58785}">
      <dgm:prSet/>
      <dgm:spPr/>
      <dgm:t>
        <a:bodyPr/>
        <a:lstStyle/>
        <a:p>
          <a:endParaRPr lang="ru-RU"/>
        </a:p>
      </dgm:t>
    </dgm:pt>
    <dgm:pt modelId="{E8AB0A1F-ACA4-4B6F-A588-FCD9DAAAF6C0}" type="sibTrans" cxnId="{BEC47320-943F-490F-87F5-3CCB3EC58785}">
      <dgm:prSet/>
      <dgm:spPr/>
      <dgm:t>
        <a:bodyPr/>
        <a:lstStyle/>
        <a:p>
          <a:endParaRPr lang="ru-RU"/>
        </a:p>
      </dgm:t>
    </dgm:pt>
    <dgm:pt modelId="{1CC2A1D2-A8CA-480A-84F5-32B84BAC29DF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ru-RU" sz="1900" dirty="0" smtClean="0">
              <a:solidFill>
                <a:schemeClr val="bg2">
                  <a:lumMod val="10000"/>
                </a:schemeClr>
              </a:solidFill>
            </a:rPr>
            <a:t>За счет увеличения дефицита бюджета</a:t>
          </a:r>
          <a:endParaRPr lang="ru-RU" sz="1900" dirty="0">
            <a:solidFill>
              <a:schemeClr val="bg2">
                <a:lumMod val="10000"/>
              </a:schemeClr>
            </a:solidFill>
          </a:endParaRPr>
        </a:p>
      </dgm:t>
    </dgm:pt>
    <dgm:pt modelId="{16B77960-9A36-4C50-9CE6-BF7AC8ADB1F1}" type="parTrans" cxnId="{2B89097F-997C-4623-9FC1-98B37FCD46A6}">
      <dgm:prSet/>
      <dgm:spPr/>
      <dgm:t>
        <a:bodyPr/>
        <a:lstStyle/>
        <a:p>
          <a:endParaRPr lang="ru-RU"/>
        </a:p>
      </dgm:t>
    </dgm:pt>
    <dgm:pt modelId="{4C92F5F6-5D58-4111-B72A-1DCE85F9E4D8}" type="sibTrans" cxnId="{2B89097F-997C-4623-9FC1-98B37FCD46A6}">
      <dgm:prSet/>
      <dgm:spPr/>
      <dgm:t>
        <a:bodyPr/>
        <a:lstStyle/>
        <a:p>
          <a:endParaRPr lang="ru-RU"/>
        </a:p>
      </dgm:t>
    </dgm:pt>
    <dgm:pt modelId="{3344AF8C-4025-4B8A-AB75-895BE089775E}">
      <dgm:prSet phldrT="[Текст]" custT="1"/>
      <dgm:spPr/>
      <dgm:t>
        <a:bodyPr/>
        <a:lstStyle/>
        <a:p>
          <a:r>
            <a:rPr lang="ru-RU" sz="2400" dirty="0" smtClean="0"/>
            <a:t>в сумме 0,4 млн. рублей</a:t>
          </a:r>
          <a:endParaRPr lang="ru-RU" sz="2400" dirty="0"/>
        </a:p>
      </dgm:t>
    </dgm:pt>
    <dgm:pt modelId="{058881E1-AC6F-48C1-A71C-545FEFE7366D}" type="parTrans" cxnId="{059669A2-C8FA-4E6A-8044-437B968751E9}">
      <dgm:prSet/>
      <dgm:spPr/>
      <dgm:t>
        <a:bodyPr/>
        <a:lstStyle/>
        <a:p>
          <a:endParaRPr lang="ru-RU"/>
        </a:p>
      </dgm:t>
    </dgm:pt>
    <dgm:pt modelId="{0EA39F02-85BA-4E46-AEA8-5D46A4ABEFD2}" type="sibTrans" cxnId="{059669A2-C8FA-4E6A-8044-437B968751E9}">
      <dgm:prSet/>
      <dgm:spPr/>
      <dgm:t>
        <a:bodyPr/>
        <a:lstStyle/>
        <a:p>
          <a:endParaRPr lang="ru-RU"/>
        </a:p>
      </dgm:t>
    </dgm:pt>
    <dgm:pt modelId="{97AD5439-F0E1-4E45-BE43-943C51E0B56F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dirty="0" smtClean="0">
              <a:solidFill>
                <a:schemeClr val="bg2">
                  <a:lumMod val="10000"/>
                </a:schemeClr>
              </a:solidFill>
            </a:rPr>
            <a:t>За счет увеличения плана по собственным доходам   </a:t>
          </a:r>
          <a:endParaRPr lang="ru-RU" sz="1800" dirty="0">
            <a:solidFill>
              <a:schemeClr val="bg2">
                <a:lumMod val="10000"/>
              </a:schemeClr>
            </a:solidFill>
          </a:endParaRPr>
        </a:p>
      </dgm:t>
    </dgm:pt>
    <dgm:pt modelId="{DD816F77-DD7A-424A-9823-87CD97B8B0C1}" type="parTrans" cxnId="{FC1051E4-8D56-490D-95B4-3A1760BC9DBE}">
      <dgm:prSet/>
      <dgm:spPr/>
      <dgm:t>
        <a:bodyPr/>
        <a:lstStyle/>
        <a:p>
          <a:endParaRPr lang="ru-RU"/>
        </a:p>
      </dgm:t>
    </dgm:pt>
    <dgm:pt modelId="{10A78C0A-34B6-4C65-B9E2-26F060ED69FA}" type="sibTrans" cxnId="{FC1051E4-8D56-490D-95B4-3A1760BC9DBE}">
      <dgm:prSet/>
      <dgm:spPr/>
      <dgm:t>
        <a:bodyPr/>
        <a:lstStyle/>
        <a:p>
          <a:endParaRPr lang="ru-RU"/>
        </a:p>
      </dgm:t>
    </dgm:pt>
    <dgm:pt modelId="{7E9CD60F-0D01-47B5-A7B5-73895885A97A}">
      <dgm:prSet custT="1"/>
      <dgm:spPr/>
      <dgm:t>
        <a:bodyPr/>
        <a:lstStyle/>
        <a:p>
          <a:r>
            <a:rPr lang="ru-RU" sz="2400" b="0" dirty="0" smtClean="0"/>
            <a:t>в сумме 16,0 млн. рублей </a:t>
          </a:r>
          <a:endParaRPr lang="ru-RU" sz="2400" b="0" dirty="0"/>
        </a:p>
      </dgm:t>
    </dgm:pt>
    <dgm:pt modelId="{91C48778-A6DE-4A6F-9226-7D13987F0B09}" type="parTrans" cxnId="{58768E88-9CB4-47A3-91C1-5172D63DF14B}">
      <dgm:prSet/>
      <dgm:spPr/>
      <dgm:t>
        <a:bodyPr/>
        <a:lstStyle/>
        <a:p>
          <a:endParaRPr lang="ru-RU"/>
        </a:p>
      </dgm:t>
    </dgm:pt>
    <dgm:pt modelId="{98A6545C-49C0-4C4F-9DBB-E57A3313217B}" type="sibTrans" cxnId="{58768E88-9CB4-47A3-91C1-5172D63DF14B}">
      <dgm:prSet/>
      <dgm:spPr/>
      <dgm:t>
        <a:bodyPr/>
        <a:lstStyle/>
        <a:p>
          <a:endParaRPr lang="ru-RU"/>
        </a:p>
      </dgm:t>
    </dgm:pt>
    <dgm:pt modelId="{B0870A6D-F4D6-474A-8E26-55562761636D}">
      <dgm:prSet phldrT="[Текст]" custT="1"/>
      <dgm:spPr/>
      <dgm:t>
        <a:bodyPr/>
        <a:lstStyle/>
        <a:p>
          <a:endParaRPr lang="ru-RU" sz="1600" dirty="0"/>
        </a:p>
      </dgm:t>
    </dgm:pt>
    <dgm:pt modelId="{3B799088-0818-4262-8093-19185FEA7308}" type="parTrans" cxnId="{F265E88A-585F-4411-AB79-F874CA9165FE}">
      <dgm:prSet/>
      <dgm:spPr/>
      <dgm:t>
        <a:bodyPr/>
        <a:lstStyle/>
        <a:p>
          <a:endParaRPr lang="ru-RU"/>
        </a:p>
      </dgm:t>
    </dgm:pt>
    <dgm:pt modelId="{E778AAD6-4F3E-442D-85E2-5BABCBE77844}" type="sibTrans" cxnId="{F265E88A-585F-4411-AB79-F874CA9165FE}">
      <dgm:prSet/>
      <dgm:spPr/>
      <dgm:t>
        <a:bodyPr/>
        <a:lstStyle/>
        <a:p>
          <a:endParaRPr lang="ru-RU"/>
        </a:p>
      </dgm:t>
    </dgm:pt>
    <dgm:pt modelId="{4A5D195E-FA73-43B8-A3DB-0079B25C0B44}">
      <dgm:prSet phldrT="[Текст]" custT="1"/>
      <dgm:spPr/>
      <dgm:t>
        <a:bodyPr/>
        <a:lstStyle/>
        <a:p>
          <a:r>
            <a:rPr lang="ru-RU" sz="1600" b="1" dirty="0" smtClean="0"/>
            <a:t>Обеспечение жильем молодых семей  2,9 млн. рублей;</a:t>
          </a:r>
          <a:endParaRPr lang="ru-RU" sz="1600" b="1" dirty="0"/>
        </a:p>
      </dgm:t>
    </dgm:pt>
    <dgm:pt modelId="{EC4BBB81-C5DA-4500-98DB-509CA5C558AF}" type="parTrans" cxnId="{CE2F5790-0FDF-4A92-A801-0327E7934230}">
      <dgm:prSet/>
      <dgm:spPr/>
      <dgm:t>
        <a:bodyPr/>
        <a:lstStyle/>
        <a:p>
          <a:endParaRPr lang="ru-RU"/>
        </a:p>
      </dgm:t>
    </dgm:pt>
    <dgm:pt modelId="{04D3000D-3FBD-4BD2-8D95-C7BC13AED88F}" type="sibTrans" cxnId="{CE2F5790-0FDF-4A92-A801-0327E7934230}">
      <dgm:prSet/>
      <dgm:spPr/>
      <dgm:t>
        <a:bodyPr/>
        <a:lstStyle/>
        <a:p>
          <a:endParaRPr lang="ru-RU"/>
        </a:p>
      </dgm:t>
    </dgm:pt>
    <dgm:pt modelId="{12F121FD-5E4D-4D44-9F97-4C4F1BD64EB3}">
      <dgm:prSet/>
      <dgm:spPr/>
      <dgm:t>
        <a:bodyPr/>
        <a:lstStyle/>
        <a:p>
          <a:endParaRPr lang="ru-RU" dirty="0"/>
        </a:p>
      </dgm:t>
    </dgm:pt>
    <dgm:pt modelId="{81197CBC-0454-48C4-8129-3C5DB7354909}" type="parTrans" cxnId="{49F98144-D003-4B1C-9E63-9A0C3CF8F46F}">
      <dgm:prSet/>
      <dgm:spPr/>
      <dgm:t>
        <a:bodyPr/>
        <a:lstStyle/>
        <a:p>
          <a:endParaRPr lang="ru-RU"/>
        </a:p>
      </dgm:t>
    </dgm:pt>
    <dgm:pt modelId="{5A204A93-837C-438F-B36B-046FD7656435}" type="sibTrans" cxnId="{49F98144-D003-4B1C-9E63-9A0C3CF8F46F}">
      <dgm:prSet/>
      <dgm:spPr/>
      <dgm:t>
        <a:bodyPr/>
        <a:lstStyle/>
        <a:p>
          <a:endParaRPr lang="ru-RU"/>
        </a:p>
      </dgm:t>
    </dgm:pt>
    <dgm:pt modelId="{7F6DF642-4253-475A-A25D-4A807287E426}">
      <dgm:prSet/>
      <dgm:spPr/>
      <dgm:t>
        <a:bodyPr/>
        <a:lstStyle/>
        <a:p>
          <a:endParaRPr lang="ru-RU"/>
        </a:p>
      </dgm:t>
    </dgm:pt>
    <dgm:pt modelId="{FC6F8AFF-3801-4DDB-9385-D0968F91EE8E}" type="parTrans" cxnId="{CA0D65CF-6565-47A5-A5CB-9D3255EE9C44}">
      <dgm:prSet/>
      <dgm:spPr/>
      <dgm:t>
        <a:bodyPr/>
        <a:lstStyle/>
        <a:p>
          <a:endParaRPr lang="ru-RU"/>
        </a:p>
      </dgm:t>
    </dgm:pt>
    <dgm:pt modelId="{B3883423-7495-4B4F-98AA-9823CB79AD08}" type="sibTrans" cxnId="{CA0D65CF-6565-47A5-A5CB-9D3255EE9C44}">
      <dgm:prSet/>
      <dgm:spPr/>
      <dgm:t>
        <a:bodyPr/>
        <a:lstStyle/>
        <a:p>
          <a:endParaRPr lang="ru-RU"/>
        </a:p>
      </dgm:t>
    </dgm:pt>
    <dgm:pt modelId="{C3D33B8E-F443-4E89-82C1-95368E8ED197}">
      <dgm:prSet/>
      <dgm:spPr/>
      <dgm:t>
        <a:bodyPr/>
        <a:lstStyle/>
        <a:p>
          <a:endParaRPr lang="ru-RU"/>
        </a:p>
      </dgm:t>
    </dgm:pt>
    <dgm:pt modelId="{1A7A7371-75A6-4FD5-9056-323F005AE822}" type="parTrans" cxnId="{E29BDD5E-62FE-44C1-8ED8-DA4DB3AC65B3}">
      <dgm:prSet/>
      <dgm:spPr/>
      <dgm:t>
        <a:bodyPr/>
        <a:lstStyle/>
        <a:p>
          <a:endParaRPr lang="ru-RU"/>
        </a:p>
      </dgm:t>
    </dgm:pt>
    <dgm:pt modelId="{257C68E0-AF77-4C66-87AE-C370873B1C56}" type="sibTrans" cxnId="{E29BDD5E-62FE-44C1-8ED8-DA4DB3AC65B3}">
      <dgm:prSet/>
      <dgm:spPr/>
      <dgm:t>
        <a:bodyPr/>
        <a:lstStyle/>
        <a:p>
          <a:endParaRPr lang="ru-RU"/>
        </a:p>
      </dgm:t>
    </dgm:pt>
    <dgm:pt modelId="{CF3C637F-A4C6-4A5E-A846-460F8AD4A6A8}">
      <dgm:prSet phldrT="[Текст]" custT="1"/>
      <dgm:spPr/>
      <dgm:t>
        <a:bodyPr/>
        <a:lstStyle/>
        <a:p>
          <a:r>
            <a:rPr lang="ru-RU" sz="1600" b="1" dirty="0" smtClean="0"/>
            <a:t>Заработная плата работникам общего и дошкольного образования 30,8 млн. рублей и т.д. </a:t>
          </a:r>
          <a:endParaRPr lang="ru-RU" sz="1600" b="1" dirty="0"/>
        </a:p>
      </dgm:t>
    </dgm:pt>
    <dgm:pt modelId="{8627AD84-6863-4251-9686-6C882FA8D9AD}" type="parTrans" cxnId="{1F2832AC-06A1-4CC8-BBBF-B3C2B940EF9C}">
      <dgm:prSet/>
      <dgm:spPr/>
      <dgm:t>
        <a:bodyPr/>
        <a:lstStyle/>
        <a:p>
          <a:endParaRPr lang="ru-RU"/>
        </a:p>
      </dgm:t>
    </dgm:pt>
    <dgm:pt modelId="{EAABBA89-F9E0-47FB-8225-215E87D9FBDD}" type="sibTrans" cxnId="{1F2832AC-06A1-4CC8-BBBF-B3C2B940EF9C}">
      <dgm:prSet/>
      <dgm:spPr/>
      <dgm:t>
        <a:bodyPr/>
        <a:lstStyle/>
        <a:p>
          <a:endParaRPr lang="ru-RU"/>
        </a:p>
      </dgm:t>
    </dgm:pt>
    <dgm:pt modelId="{94E52610-06C6-4783-A6F0-A6EDB605ECAE}">
      <dgm:prSet/>
      <dgm:spPr>
        <a:solidFill>
          <a:srgbClr val="66FFFF"/>
        </a:solidFill>
      </dgm:spPr>
      <dgm:t>
        <a:bodyPr/>
        <a:lstStyle/>
        <a:p>
          <a:endParaRPr lang="ru-RU"/>
        </a:p>
      </dgm:t>
    </dgm:pt>
    <dgm:pt modelId="{FFD68216-15D6-48BA-8067-ED9E5C3874B3}" type="parTrans" cxnId="{EB2DAFA9-1CED-45E4-AD59-7FE30A4790CF}">
      <dgm:prSet/>
      <dgm:spPr/>
      <dgm:t>
        <a:bodyPr/>
        <a:lstStyle/>
        <a:p>
          <a:endParaRPr lang="ru-RU"/>
        </a:p>
      </dgm:t>
    </dgm:pt>
    <dgm:pt modelId="{F6F30AB9-A370-4A24-9C10-2DDAAA7082DC}" type="sibTrans" cxnId="{EB2DAFA9-1CED-45E4-AD59-7FE30A4790CF}">
      <dgm:prSet/>
      <dgm:spPr/>
      <dgm:t>
        <a:bodyPr/>
        <a:lstStyle/>
        <a:p>
          <a:endParaRPr lang="ru-RU"/>
        </a:p>
      </dgm:t>
    </dgm:pt>
    <dgm:pt modelId="{EFDFCD1A-E6CD-4B63-8D64-3E25D65886B0}">
      <dgm:prSet phldrT="[Текст]" custT="1"/>
      <dgm:spPr/>
      <dgm:t>
        <a:bodyPr/>
        <a:lstStyle/>
        <a:p>
          <a:r>
            <a:rPr lang="ru-RU" sz="2400" dirty="0" smtClean="0"/>
            <a:t>в сумме 6,8 млн. рублей</a:t>
          </a:r>
          <a:endParaRPr lang="ru-RU" sz="2400" dirty="0"/>
        </a:p>
      </dgm:t>
    </dgm:pt>
    <dgm:pt modelId="{7CC9B584-CE7F-4399-8C12-8A2700BCD8F3}" type="parTrans" cxnId="{35E7EFE8-D775-417F-948C-6766740784A6}">
      <dgm:prSet/>
      <dgm:spPr/>
      <dgm:t>
        <a:bodyPr/>
        <a:lstStyle/>
        <a:p>
          <a:endParaRPr lang="ru-RU"/>
        </a:p>
      </dgm:t>
    </dgm:pt>
    <dgm:pt modelId="{BDD3E68D-1275-401E-8D06-CEC0746154FD}" type="sibTrans" cxnId="{35E7EFE8-D775-417F-948C-6766740784A6}">
      <dgm:prSet/>
      <dgm:spPr/>
      <dgm:t>
        <a:bodyPr/>
        <a:lstStyle/>
        <a:p>
          <a:endParaRPr lang="ru-RU"/>
        </a:p>
      </dgm:t>
    </dgm:pt>
    <dgm:pt modelId="{64786A32-5EE8-46C8-ABD8-372488EDB6DE}">
      <dgm:prSet custT="1"/>
      <dgm:spPr/>
      <dgm:t>
        <a:bodyPr/>
        <a:lstStyle/>
        <a:p>
          <a:endParaRPr lang="ru-RU" sz="2400" dirty="0"/>
        </a:p>
      </dgm:t>
    </dgm:pt>
    <dgm:pt modelId="{53688D2E-AF7D-4713-9A7E-2E6B75569181}" type="parTrans" cxnId="{EA682F49-224F-48B6-A34C-8940E7CB98A0}">
      <dgm:prSet/>
      <dgm:spPr/>
      <dgm:t>
        <a:bodyPr/>
        <a:lstStyle/>
        <a:p>
          <a:endParaRPr lang="ru-RU"/>
        </a:p>
      </dgm:t>
    </dgm:pt>
    <dgm:pt modelId="{FC338962-72A3-434F-9FDA-7A725BDC3307}" type="sibTrans" cxnId="{EA682F49-224F-48B6-A34C-8940E7CB98A0}">
      <dgm:prSet/>
      <dgm:spPr/>
      <dgm:t>
        <a:bodyPr/>
        <a:lstStyle/>
        <a:p>
          <a:endParaRPr lang="ru-RU"/>
        </a:p>
      </dgm:t>
    </dgm:pt>
    <dgm:pt modelId="{316009E4-E063-4385-99FE-02E04745B610}">
      <dgm:prSet custT="1"/>
      <dgm:spPr/>
      <dgm:t>
        <a:bodyPr/>
        <a:lstStyle/>
        <a:p>
          <a:endParaRPr lang="ru-RU" sz="2400" dirty="0"/>
        </a:p>
      </dgm:t>
    </dgm:pt>
    <dgm:pt modelId="{4873E926-1114-4F28-9102-0E9DED92A232}" type="parTrans" cxnId="{EE3D2E75-FB2B-4F84-89D1-C736EF713472}">
      <dgm:prSet/>
      <dgm:spPr/>
      <dgm:t>
        <a:bodyPr/>
        <a:lstStyle/>
        <a:p>
          <a:endParaRPr lang="ru-RU"/>
        </a:p>
      </dgm:t>
    </dgm:pt>
    <dgm:pt modelId="{437F2034-268D-4CFE-B2CC-03B5ED87C8BF}" type="sibTrans" cxnId="{EE3D2E75-FB2B-4F84-89D1-C736EF713472}">
      <dgm:prSet/>
      <dgm:spPr/>
      <dgm:t>
        <a:bodyPr/>
        <a:lstStyle/>
        <a:p>
          <a:endParaRPr lang="ru-RU"/>
        </a:p>
      </dgm:t>
    </dgm:pt>
    <dgm:pt modelId="{3F52F905-02C4-4830-98F1-EF595CFC83C7}">
      <dgm:prSet custT="1"/>
      <dgm:spPr/>
      <dgm:t>
        <a:bodyPr/>
        <a:lstStyle/>
        <a:p>
          <a:endParaRPr lang="ru-RU" sz="2400"/>
        </a:p>
      </dgm:t>
    </dgm:pt>
    <dgm:pt modelId="{86AFABB0-170C-40B0-838F-23EAC50B53CC}" type="parTrans" cxnId="{FD8CC954-B2A5-4B16-BFF3-170442DDA4DB}">
      <dgm:prSet/>
      <dgm:spPr/>
      <dgm:t>
        <a:bodyPr/>
        <a:lstStyle/>
        <a:p>
          <a:endParaRPr lang="ru-RU"/>
        </a:p>
      </dgm:t>
    </dgm:pt>
    <dgm:pt modelId="{6A6C3AD5-415C-49DB-BA9B-615DAF437AFB}" type="sibTrans" cxnId="{FD8CC954-B2A5-4B16-BFF3-170442DDA4DB}">
      <dgm:prSet/>
      <dgm:spPr/>
      <dgm:t>
        <a:bodyPr/>
        <a:lstStyle/>
        <a:p>
          <a:endParaRPr lang="ru-RU"/>
        </a:p>
      </dgm:t>
    </dgm:pt>
    <dgm:pt modelId="{3DF1FC16-E781-47F7-A2CF-1635BAAD5848}" type="pres">
      <dgm:prSet presAssocID="{EF22DAD9-6BB6-409D-9CC3-39883C5A3473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43E56CE-BC31-4CF6-9823-206D8653CF6B}" type="pres">
      <dgm:prSet presAssocID="{4C1565A5-0869-4D26-A641-E50E8DFACCAF}" presName="linNode" presStyleCnt="0"/>
      <dgm:spPr/>
    </dgm:pt>
    <dgm:pt modelId="{867D85D0-167E-41D8-8B60-9AE590631179}" type="pres">
      <dgm:prSet presAssocID="{4C1565A5-0869-4D26-A641-E50E8DFACCAF}" presName="parentShp" presStyleLbl="node1" presStyleIdx="0" presStyleCnt="4" custScaleX="72043" custScaleY="118159" custLinFactNeighborX="-661" custLinFactNeighborY="-15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D13E0F-66E5-4EF9-81ED-15D97D3EC542}" type="pres">
      <dgm:prSet presAssocID="{4C1565A5-0869-4D26-A641-E50E8DFACCAF}" presName="childShp" presStyleLbl="bgAccFollowNode1" presStyleIdx="0" presStyleCnt="4" custScaleX="119961" custScaleY="1351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F75E48-8DCA-47B8-B9B9-DC2E32C6D01F}" type="pres">
      <dgm:prSet presAssocID="{4B71E0F6-BB55-4A8E-840E-DA1E3E6976F1}" presName="spacing" presStyleCnt="0"/>
      <dgm:spPr/>
    </dgm:pt>
    <dgm:pt modelId="{EEDC786D-A48A-4FAB-9B29-1EB179DE0CBE}" type="pres">
      <dgm:prSet presAssocID="{97AD5439-F0E1-4E45-BE43-943C51E0B56F}" presName="linNode" presStyleCnt="0"/>
      <dgm:spPr/>
    </dgm:pt>
    <dgm:pt modelId="{E360029F-1E03-492E-BCCB-0B0978E9E763}" type="pres">
      <dgm:prSet presAssocID="{97AD5439-F0E1-4E45-BE43-943C51E0B56F}" presName="parentShp" presStyleLbl="node1" presStyleIdx="1" presStyleCnt="4" custAng="0" custScaleX="69617" custScaleY="75686" custLinFactNeighborX="-1448" custLinFactNeighborY="-28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9BDAFE-8A08-4D0B-8D3C-037331E9822D}" type="pres">
      <dgm:prSet presAssocID="{97AD5439-F0E1-4E45-BE43-943C51E0B56F}" presName="childShp" presStyleLbl="bgAccFollowNode1" presStyleIdx="1" presStyleCnt="4" custScaleX="117360" custScaleY="21489" custLinFactNeighborX="398" custLinFactNeighborY="-14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EC0CF7-5A54-442D-A015-C18D8F6CE409}" type="pres">
      <dgm:prSet presAssocID="{10A78C0A-34B6-4C65-B9E2-26F060ED69FA}" presName="spacing" presStyleCnt="0"/>
      <dgm:spPr/>
    </dgm:pt>
    <dgm:pt modelId="{CB8C6028-6068-4244-BC83-4460949EDDDE}" type="pres">
      <dgm:prSet presAssocID="{1CC2A1D2-A8CA-480A-84F5-32B84BAC29DF}" presName="linNode" presStyleCnt="0"/>
      <dgm:spPr/>
    </dgm:pt>
    <dgm:pt modelId="{E5961E82-CB46-496A-9E6C-F742F46CAA3A}" type="pres">
      <dgm:prSet presAssocID="{1CC2A1D2-A8CA-480A-84F5-32B84BAC29DF}" presName="parentShp" presStyleLbl="node1" presStyleIdx="2" presStyleCnt="4" custScaleX="72294" custScaleY="31673" custLinFactNeighborX="-173" custLinFactNeighborY="-45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745CE0-76B5-497E-990C-153D31AE8A00}" type="pres">
      <dgm:prSet presAssocID="{1CC2A1D2-A8CA-480A-84F5-32B84BAC29DF}" presName="childShp" presStyleLbl="bgAccFollowNode1" presStyleIdx="2" presStyleCnt="4" custScaleX="118125" custScaleY="21862" custLinFactNeighborX="1821" custLinFactNeighborY="-49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452F07-5A3A-415D-930B-4D5C496C411F}" type="pres">
      <dgm:prSet presAssocID="{4C92F5F6-5D58-4111-B72A-1DCE85F9E4D8}" presName="spacing" presStyleCnt="0"/>
      <dgm:spPr/>
    </dgm:pt>
    <dgm:pt modelId="{E7CFDC03-B9EF-479A-ACB6-127B5F10EAC7}" type="pres">
      <dgm:prSet presAssocID="{94E52610-06C6-4783-A6F0-A6EDB605ECAE}" presName="linNode" presStyleCnt="0"/>
      <dgm:spPr/>
    </dgm:pt>
    <dgm:pt modelId="{7A5A0BB2-F4DA-4CE1-8635-B0533667E142}" type="pres">
      <dgm:prSet presAssocID="{94E52610-06C6-4783-A6F0-A6EDB605ECAE}" presName="parentShp" presStyleLbl="node1" presStyleIdx="3" presStyleCnt="4" custScaleY="73805" custLinFactNeighborX="-1249" custLinFactNeighborY="10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F868A4-0055-4E1F-814A-FFE6B44EFB54}" type="pres">
      <dgm:prSet presAssocID="{94E52610-06C6-4783-A6F0-A6EDB605ECAE}" presName="childShp" presStyleLbl="bgAccFollowNode1" presStyleIdx="3" presStyleCnt="4" custScaleX="118125" custScaleY="21862" custLinFactNeighborX="363" custLinFactNeighborY="-189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EC47320-943F-490F-87F5-3CCB3EC58785}" srcId="{4C1565A5-0869-4D26-A641-E50E8DFACCAF}" destId="{4F271F6E-ADDC-4B55-B7CD-C9FA48B13ED2}" srcOrd="1" destOrd="0" parTransId="{F763A90A-590A-4C2C-B39E-C9B8CF176702}" sibTransId="{E8AB0A1F-ACA4-4B6F-A588-FCD9DAAAF6C0}"/>
    <dgm:cxn modelId="{EA682F49-224F-48B6-A34C-8940E7CB98A0}" srcId="{94E52610-06C6-4783-A6F0-A6EDB605ECAE}" destId="{64786A32-5EE8-46C8-ABD8-372488EDB6DE}" srcOrd="1" destOrd="0" parTransId="{53688D2E-AF7D-4713-9A7E-2E6B75569181}" sibTransId="{FC338962-72A3-434F-9FDA-7A725BDC3307}"/>
    <dgm:cxn modelId="{10DC52C2-06B1-4375-AE9C-2359103E30D3}" type="presOf" srcId="{12F121FD-5E4D-4D44-9F97-4C4F1BD64EB3}" destId="{46745CE0-76B5-497E-990C-153D31AE8A00}" srcOrd="0" destOrd="1" presId="urn:microsoft.com/office/officeart/2005/8/layout/vList6"/>
    <dgm:cxn modelId="{720BD319-873F-4EBF-AFEB-F51FE45B65D5}" type="presOf" srcId="{7F6DF642-4253-475A-A25D-4A807287E426}" destId="{46745CE0-76B5-497E-990C-153D31AE8A00}" srcOrd="0" destOrd="2" presId="urn:microsoft.com/office/officeart/2005/8/layout/vList6"/>
    <dgm:cxn modelId="{B69EAD52-A292-49EB-A986-3DA7A1D70DE8}" srcId="{4C1565A5-0869-4D26-A641-E50E8DFACCAF}" destId="{873703BD-409D-4472-A41A-D0F2A84E9897}" srcOrd="0" destOrd="0" parTransId="{E8414A7C-C43E-4FFA-8AD7-7BA25591BF46}" sibTransId="{60887812-A7E4-4B0C-864E-18A88A6CBAC8}"/>
    <dgm:cxn modelId="{321AC21F-4425-45A1-B035-91D5384E7098}" type="presOf" srcId="{EFDFCD1A-E6CD-4B63-8D64-3E25D65886B0}" destId="{B1F868A4-0055-4E1F-814A-FFE6B44EFB54}" srcOrd="0" destOrd="0" presId="urn:microsoft.com/office/officeart/2005/8/layout/vList6"/>
    <dgm:cxn modelId="{059669A2-C8FA-4E6A-8044-437B968751E9}" srcId="{1CC2A1D2-A8CA-480A-84F5-32B84BAC29DF}" destId="{3344AF8C-4025-4B8A-AB75-895BE089775E}" srcOrd="0" destOrd="0" parTransId="{058881E1-AC6F-48C1-A71C-545FEFE7366D}" sibTransId="{0EA39F02-85BA-4E46-AEA8-5D46A4ABEFD2}"/>
    <dgm:cxn modelId="{55798F78-9161-4C3C-A90E-6DC28147ED7A}" type="presOf" srcId="{4F271F6E-ADDC-4B55-B7CD-C9FA48B13ED2}" destId="{58D13E0F-66E5-4EF9-81ED-15D97D3EC542}" srcOrd="0" destOrd="1" presId="urn:microsoft.com/office/officeart/2005/8/layout/vList6"/>
    <dgm:cxn modelId="{FC1051E4-8D56-490D-95B4-3A1760BC9DBE}" srcId="{EF22DAD9-6BB6-409D-9CC3-39883C5A3473}" destId="{97AD5439-F0E1-4E45-BE43-943C51E0B56F}" srcOrd="1" destOrd="0" parTransId="{DD816F77-DD7A-424A-9823-87CD97B8B0C1}" sibTransId="{10A78C0A-34B6-4C65-B9E2-26F060ED69FA}"/>
    <dgm:cxn modelId="{F265E88A-585F-4411-AB79-F874CA9165FE}" srcId="{4C1565A5-0869-4D26-A641-E50E8DFACCAF}" destId="{B0870A6D-F4D6-474A-8E26-55562761636D}" srcOrd="4" destOrd="0" parTransId="{3B799088-0818-4262-8093-19185FEA7308}" sibTransId="{E778AAD6-4F3E-442D-85E2-5BABCBE77844}"/>
    <dgm:cxn modelId="{AC82D08E-3BA7-454C-8FCB-556C646D593B}" type="presOf" srcId="{4A5D195E-FA73-43B8-A3DB-0079B25C0B44}" destId="{58D13E0F-66E5-4EF9-81ED-15D97D3EC542}" srcOrd="0" destOrd="2" presId="urn:microsoft.com/office/officeart/2005/8/layout/vList6"/>
    <dgm:cxn modelId="{49F98144-D003-4B1C-9E63-9A0C3CF8F46F}" srcId="{1CC2A1D2-A8CA-480A-84F5-32B84BAC29DF}" destId="{12F121FD-5E4D-4D44-9F97-4C4F1BD64EB3}" srcOrd="1" destOrd="0" parTransId="{81197CBC-0454-48C4-8129-3C5DB7354909}" sibTransId="{5A204A93-837C-438F-B36B-046FD7656435}"/>
    <dgm:cxn modelId="{EE3D2E75-FB2B-4F84-89D1-C736EF713472}" srcId="{94E52610-06C6-4783-A6F0-A6EDB605ECAE}" destId="{316009E4-E063-4385-99FE-02E04745B610}" srcOrd="2" destOrd="0" parTransId="{4873E926-1114-4F28-9102-0E9DED92A232}" sibTransId="{437F2034-268D-4CFE-B2CC-03B5ED87C8BF}"/>
    <dgm:cxn modelId="{CFD94277-63B3-4597-97CF-32185EA321F5}" type="presOf" srcId="{873703BD-409D-4472-A41A-D0F2A84E9897}" destId="{58D13E0F-66E5-4EF9-81ED-15D97D3EC542}" srcOrd="0" destOrd="0" presId="urn:microsoft.com/office/officeart/2005/8/layout/vList6"/>
    <dgm:cxn modelId="{449A186D-6C0F-4822-845C-549D4A4F2A7D}" type="presOf" srcId="{1CC2A1D2-A8CA-480A-84F5-32B84BAC29DF}" destId="{E5961E82-CB46-496A-9E6C-F742F46CAA3A}" srcOrd="0" destOrd="0" presId="urn:microsoft.com/office/officeart/2005/8/layout/vList6"/>
    <dgm:cxn modelId="{E29BDD5E-62FE-44C1-8ED8-DA4DB3AC65B3}" srcId="{1CC2A1D2-A8CA-480A-84F5-32B84BAC29DF}" destId="{C3D33B8E-F443-4E89-82C1-95368E8ED197}" srcOrd="3" destOrd="0" parTransId="{1A7A7371-75A6-4FD5-9056-323F005AE822}" sibTransId="{257C68E0-AF77-4C66-87AE-C370873B1C56}"/>
    <dgm:cxn modelId="{1F2832AC-06A1-4CC8-BBBF-B3C2B940EF9C}" srcId="{4C1565A5-0869-4D26-A641-E50E8DFACCAF}" destId="{CF3C637F-A4C6-4A5E-A846-460F8AD4A6A8}" srcOrd="3" destOrd="0" parTransId="{8627AD84-6863-4251-9686-6C882FA8D9AD}" sibTransId="{EAABBA89-F9E0-47FB-8225-215E87D9FBDD}"/>
    <dgm:cxn modelId="{D5AAB6A9-52E5-40FF-A723-6BB22B23A292}" type="presOf" srcId="{94E52610-06C6-4783-A6F0-A6EDB605ECAE}" destId="{7A5A0BB2-F4DA-4CE1-8635-B0533667E142}" srcOrd="0" destOrd="0" presId="urn:microsoft.com/office/officeart/2005/8/layout/vList6"/>
    <dgm:cxn modelId="{35E7EFE8-D775-417F-948C-6766740784A6}" srcId="{94E52610-06C6-4783-A6F0-A6EDB605ECAE}" destId="{EFDFCD1A-E6CD-4B63-8D64-3E25D65886B0}" srcOrd="0" destOrd="0" parTransId="{7CC9B584-CE7F-4399-8C12-8A2700BCD8F3}" sibTransId="{BDD3E68D-1275-401E-8D06-CEC0746154FD}"/>
    <dgm:cxn modelId="{2B89097F-997C-4623-9FC1-98B37FCD46A6}" srcId="{EF22DAD9-6BB6-409D-9CC3-39883C5A3473}" destId="{1CC2A1D2-A8CA-480A-84F5-32B84BAC29DF}" srcOrd="2" destOrd="0" parTransId="{16B77960-9A36-4C50-9CE6-BF7AC8ADB1F1}" sibTransId="{4C92F5F6-5D58-4111-B72A-1DCE85F9E4D8}"/>
    <dgm:cxn modelId="{782F6642-7B6D-4D02-875A-F6B4F750CE20}" srcId="{EF22DAD9-6BB6-409D-9CC3-39883C5A3473}" destId="{4C1565A5-0869-4D26-A641-E50E8DFACCAF}" srcOrd="0" destOrd="0" parTransId="{824D0118-B82E-410E-8C88-597A2B4BCD55}" sibTransId="{4B71E0F6-BB55-4A8E-840E-DA1E3E6976F1}"/>
    <dgm:cxn modelId="{067E4816-FAEA-4D9D-A26D-7273A58BC288}" type="presOf" srcId="{316009E4-E063-4385-99FE-02E04745B610}" destId="{B1F868A4-0055-4E1F-814A-FFE6B44EFB54}" srcOrd="0" destOrd="2" presId="urn:microsoft.com/office/officeart/2005/8/layout/vList6"/>
    <dgm:cxn modelId="{FBECC5E9-18A8-471D-BEBD-C46863596DB2}" type="presOf" srcId="{B0870A6D-F4D6-474A-8E26-55562761636D}" destId="{58D13E0F-66E5-4EF9-81ED-15D97D3EC542}" srcOrd="0" destOrd="4" presId="urn:microsoft.com/office/officeart/2005/8/layout/vList6"/>
    <dgm:cxn modelId="{BE9F25C9-6AF5-4E9F-89BF-F162C4A602CC}" type="presOf" srcId="{3F52F905-02C4-4830-98F1-EF595CFC83C7}" destId="{B1F868A4-0055-4E1F-814A-FFE6B44EFB54}" srcOrd="0" destOrd="3" presId="urn:microsoft.com/office/officeart/2005/8/layout/vList6"/>
    <dgm:cxn modelId="{58768E88-9CB4-47A3-91C1-5172D63DF14B}" srcId="{97AD5439-F0E1-4E45-BE43-943C51E0B56F}" destId="{7E9CD60F-0D01-47B5-A7B5-73895885A97A}" srcOrd="0" destOrd="0" parTransId="{91C48778-A6DE-4A6F-9226-7D13987F0B09}" sibTransId="{98A6545C-49C0-4C4F-9DBB-E57A3313217B}"/>
    <dgm:cxn modelId="{ECFCA15F-2D42-4BFA-AB6A-924A7DD97E5E}" type="presOf" srcId="{4C1565A5-0869-4D26-A641-E50E8DFACCAF}" destId="{867D85D0-167E-41D8-8B60-9AE590631179}" srcOrd="0" destOrd="0" presId="urn:microsoft.com/office/officeart/2005/8/layout/vList6"/>
    <dgm:cxn modelId="{EB2DAFA9-1CED-45E4-AD59-7FE30A4790CF}" srcId="{EF22DAD9-6BB6-409D-9CC3-39883C5A3473}" destId="{94E52610-06C6-4783-A6F0-A6EDB605ECAE}" srcOrd="3" destOrd="0" parTransId="{FFD68216-15D6-48BA-8067-ED9E5C3874B3}" sibTransId="{F6F30AB9-A370-4A24-9C10-2DDAAA7082DC}"/>
    <dgm:cxn modelId="{CA0D65CF-6565-47A5-A5CB-9D3255EE9C44}" srcId="{1CC2A1D2-A8CA-480A-84F5-32B84BAC29DF}" destId="{7F6DF642-4253-475A-A25D-4A807287E426}" srcOrd="2" destOrd="0" parTransId="{FC6F8AFF-3801-4DDB-9385-D0968F91EE8E}" sibTransId="{B3883423-7495-4B4F-98AA-9823CB79AD08}"/>
    <dgm:cxn modelId="{8CA03CD7-1D53-4BF3-AD5D-59D31230ADD0}" type="presOf" srcId="{C3D33B8E-F443-4E89-82C1-95368E8ED197}" destId="{46745CE0-76B5-497E-990C-153D31AE8A00}" srcOrd="0" destOrd="3" presId="urn:microsoft.com/office/officeart/2005/8/layout/vList6"/>
    <dgm:cxn modelId="{4BA55658-54EB-478D-9412-0A314A6DA4CA}" type="presOf" srcId="{7E9CD60F-0D01-47B5-A7B5-73895885A97A}" destId="{9A9BDAFE-8A08-4D0B-8D3C-037331E9822D}" srcOrd="0" destOrd="0" presId="urn:microsoft.com/office/officeart/2005/8/layout/vList6"/>
    <dgm:cxn modelId="{CE2F5790-0FDF-4A92-A801-0327E7934230}" srcId="{4C1565A5-0869-4D26-A641-E50E8DFACCAF}" destId="{4A5D195E-FA73-43B8-A3DB-0079B25C0B44}" srcOrd="2" destOrd="0" parTransId="{EC4BBB81-C5DA-4500-98DB-509CA5C558AF}" sibTransId="{04D3000D-3FBD-4BD2-8D95-C7BC13AED88F}"/>
    <dgm:cxn modelId="{FD8CC954-B2A5-4B16-BFF3-170442DDA4DB}" srcId="{94E52610-06C6-4783-A6F0-A6EDB605ECAE}" destId="{3F52F905-02C4-4830-98F1-EF595CFC83C7}" srcOrd="3" destOrd="0" parTransId="{86AFABB0-170C-40B0-838F-23EAC50B53CC}" sibTransId="{6A6C3AD5-415C-49DB-BA9B-615DAF437AFB}"/>
    <dgm:cxn modelId="{BDBFEA56-79BB-4617-B93B-CDF46FD45CB5}" type="presOf" srcId="{3344AF8C-4025-4B8A-AB75-895BE089775E}" destId="{46745CE0-76B5-497E-990C-153D31AE8A00}" srcOrd="0" destOrd="0" presId="urn:microsoft.com/office/officeart/2005/8/layout/vList6"/>
    <dgm:cxn modelId="{98240C21-8CB0-4AEE-9013-7612F840E82F}" type="presOf" srcId="{97AD5439-F0E1-4E45-BE43-943C51E0B56F}" destId="{E360029F-1E03-492E-BCCB-0B0978E9E763}" srcOrd="0" destOrd="0" presId="urn:microsoft.com/office/officeart/2005/8/layout/vList6"/>
    <dgm:cxn modelId="{249E21F5-D680-4E23-8E7D-9EC8DB9CB718}" type="presOf" srcId="{EF22DAD9-6BB6-409D-9CC3-39883C5A3473}" destId="{3DF1FC16-E781-47F7-A2CF-1635BAAD5848}" srcOrd="0" destOrd="0" presId="urn:microsoft.com/office/officeart/2005/8/layout/vList6"/>
    <dgm:cxn modelId="{7B059083-6787-4BD3-A868-F997EC38BB0A}" type="presOf" srcId="{64786A32-5EE8-46C8-ABD8-372488EDB6DE}" destId="{B1F868A4-0055-4E1F-814A-FFE6B44EFB54}" srcOrd="0" destOrd="1" presId="urn:microsoft.com/office/officeart/2005/8/layout/vList6"/>
    <dgm:cxn modelId="{AACF0065-F6F3-4B39-A774-4F96E948952C}" type="presOf" srcId="{CF3C637F-A4C6-4A5E-A846-460F8AD4A6A8}" destId="{58D13E0F-66E5-4EF9-81ED-15D97D3EC542}" srcOrd="0" destOrd="3" presId="urn:microsoft.com/office/officeart/2005/8/layout/vList6"/>
    <dgm:cxn modelId="{DDB34719-FAFE-40A6-9673-60BFAB22B48F}" type="presParOf" srcId="{3DF1FC16-E781-47F7-A2CF-1635BAAD5848}" destId="{B43E56CE-BC31-4CF6-9823-206D8653CF6B}" srcOrd="0" destOrd="0" presId="urn:microsoft.com/office/officeart/2005/8/layout/vList6"/>
    <dgm:cxn modelId="{097AE577-091E-4197-996E-6CECC82B459E}" type="presParOf" srcId="{B43E56CE-BC31-4CF6-9823-206D8653CF6B}" destId="{867D85D0-167E-41D8-8B60-9AE590631179}" srcOrd="0" destOrd="0" presId="urn:microsoft.com/office/officeart/2005/8/layout/vList6"/>
    <dgm:cxn modelId="{4EFCB9EC-1876-4B8D-AAC6-6D1979A68C9C}" type="presParOf" srcId="{B43E56CE-BC31-4CF6-9823-206D8653CF6B}" destId="{58D13E0F-66E5-4EF9-81ED-15D97D3EC542}" srcOrd="1" destOrd="0" presId="urn:microsoft.com/office/officeart/2005/8/layout/vList6"/>
    <dgm:cxn modelId="{B1690E1D-B290-461E-A991-09C07A2AAD0A}" type="presParOf" srcId="{3DF1FC16-E781-47F7-A2CF-1635BAAD5848}" destId="{D9F75E48-8DCA-47B8-B9B9-DC2E32C6D01F}" srcOrd="1" destOrd="0" presId="urn:microsoft.com/office/officeart/2005/8/layout/vList6"/>
    <dgm:cxn modelId="{36757496-74A0-494B-9E2A-D766BD834071}" type="presParOf" srcId="{3DF1FC16-E781-47F7-A2CF-1635BAAD5848}" destId="{EEDC786D-A48A-4FAB-9B29-1EB179DE0CBE}" srcOrd="2" destOrd="0" presId="urn:microsoft.com/office/officeart/2005/8/layout/vList6"/>
    <dgm:cxn modelId="{AA3853F8-1322-4785-8E4A-70A75C5284EE}" type="presParOf" srcId="{EEDC786D-A48A-4FAB-9B29-1EB179DE0CBE}" destId="{E360029F-1E03-492E-BCCB-0B0978E9E763}" srcOrd="0" destOrd="0" presId="urn:microsoft.com/office/officeart/2005/8/layout/vList6"/>
    <dgm:cxn modelId="{727532F6-7235-4F34-AF01-67E1BF5B1513}" type="presParOf" srcId="{EEDC786D-A48A-4FAB-9B29-1EB179DE0CBE}" destId="{9A9BDAFE-8A08-4D0B-8D3C-037331E9822D}" srcOrd="1" destOrd="0" presId="urn:microsoft.com/office/officeart/2005/8/layout/vList6"/>
    <dgm:cxn modelId="{AE5FB546-247C-4757-AC34-DE28C0E4DC14}" type="presParOf" srcId="{3DF1FC16-E781-47F7-A2CF-1635BAAD5848}" destId="{D7EC0CF7-5A54-442D-A015-C18D8F6CE409}" srcOrd="3" destOrd="0" presId="urn:microsoft.com/office/officeart/2005/8/layout/vList6"/>
    <dgm:cxn modelId="{337D11D6-C5D7-4E23-B25F-993B84870F98}" type="presParOf" srcId="{3DF1FC16-E781-47F7-A2CF-1635BAAD5848}" destId="{CB8C6028-6068-4244-BC83-4460949EDDDE}" srcOrd="4" destOrd="0" presId="urn:microsoft.com/office/officeart/2005/8/layout/vList6"/>
    <dgm:cxn modelId="{946FA222-D43B-4F88-95B4-0AA1919B61B1}" type="presParOf" srcId="{CB8C6028-6068-4244-BC83-4460949EDDDE}" destId="{E5961E82-CB46-496A-9E6C-F742F46CAA3A}" srcOrd="0" destOrd="0" presId="urn:microsoft.com/office/officeart/2005/8/layout/vList6"/>
    <dgm:cxn modelId="{8161A6CC-DD53-4154-B5CA-20E1A4A5E41A}" type="presParOf" srcId="{CB8C6028-6068-4244-BC83-4460949EDDDE}" destId="{46745CE0-76B5-497E-990C-153D31AE8A00}" srcOrd="1" destOrd="0" presId="urn:microsoft.com/office/officeart/2005/8/layout/vList6"/>
    <dgm:cxn modelId="{2B442270-6529-48B8-AA37-87ECD5C93D5F}" type="presParOf" srcId="{3DF1FC16-E781-47F7-A2CF-1635BAAD5848}" destId="{0B452F07-5A3A-415D-930B-4D5C496C411F}" srcOrd="5" destOrd="0" presId="urn:microsoft.com/office/officeart/2005/8/layout/vList6"/>
    <dgm:cxn modelId="{DC0CB3CF-2D3D-4261-A447-5BCD30B08B99}" type="presParOf" srcId="{3DF1FC16-E781-47F7-A2CF-1635BAAD5848}" destId="{E7CFDC03-B9EF-479A-ACB6-127B5F10EAC7}" srcOrd="6" destOrd="0" presId="urn:microsoft.com/office/officeart/2005/8/layout/vList6"/>
    <dgm:cxn modelId="{BF84E45C-B6D6-4197-B793-E555140BCA33}" type="presParOf" srcId="{E7CFDC03-B9EF-479A-ACB6-127B5F10EAC7}" destId="{7A5A0BB2-F4DA-4CE1-8635-B0533667E142}" srcOrd="0" destOrd="0" presId="urn:microsoft.com/office/officeart/2005/8/layout/vList6"/>
    <dgm:cxn modelId="{DD26BC7A-A40F-4CAF-8094-ADDD7C4AD71C}" type="presParOf" srcId="{E7CFDC03-B9EF-479A-ACB6-127B5F10EAC7}" destId="{B1F868A4-0055-4E1F-814A-FFE6B44EFB54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7AF9BBF-64B2-4B6B-960B-AA11B2E7F7B5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7667F8A-F201-441C-9E5B-74D05584DB69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b="1" i="1" dirty="0" smtClean="0"/>
            <a:t>Расходы по заработной плате в общем объеме расходов за 2018 год – 59,9 %</a:t>
          </a:r>
          <a:endParaRPr lang="ru-RU" i="1" dirty="0"/>
        </a:p>
      </dgm:t>
    </dgm:pt>
    <dgm:pt modelId="{9A3BFB49-9FBA-411E-8FD6-290F36591912}" type="parTrans" cxnId="{0B32579A-F1A2-4AB3-B483-675CCD7A68F4}">
      <dgm:prSet/>
      <dgm:spPr/>
      <dgm:t>
        <a:bodyPr/>
        <a:lstStyle/>
        <a:p>
          <a:endParaRPr lang="ru-RU"/>
        </a:p>
      </dgm:t>
    </dgm:pt>
    <dgm:pt modelId="{1DB8FD0F-18B3-4182-AE5D-5C15119F7DFD}" type="sibTrans" cxnId="{0B32579A-F1A2-4AB3-B483-675CCD7A68F4}">
      <dgm:prSet/>
      <dgm:spPr/>
      <dgm:t>
        <a:bodyPr/>
        <a:lstStyle/>
        <a:p>
          <a:endParaRPr lang="ru-RU"/>
        </a:p>
      </dgm:t>
    </dgm:pt>
    <dgm:pt modelId="{5A8B6CE6-9C2B-4772-ABF1-CB3A038B0A5E}" type="pres">
      <dgm:prSet presAssocID="{D7AF9BBF-64B2-4B6B-960B-AA11B2E7F7B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010AEDF-B2A7-4C66-8254-5DD058B016E1}" type="pres">
      <dgm:prSet presAssocID="{77667F8A-F201-441C-9E5B-74D05584DB69}" presName="circle1" presStyleLbl="node1" presStyleIdx="0" presStyleCnt="1"/>
      <dgm:spPr/>
    </dgm:pt>
    <dgm:pt modelId="{D13D782D-EF01-40B4-B8F8-BA6159629242}" type="pres">
      <dgm:prSet presAssocID="{77667F8A-F201-441C-9E5B-74D05584DB69}" presName="space" presStyleCnt="0"/>
      <dgm:spPr/>
    </dgm:pt>
    <dgm:pt modelId="{917EB33E-7365-4F4D-BB64-95509C66B061}" type="pres">
      <dgm:prSet presAssocID="{77667F8A-F201-441C-9E5B-74D05584DB69}" presName="rect1" presStyleLbl="alignAcc1" presStyleIdx="0" presStyleCnt="1"/>
      <dgm:spPr/>
      <dgm:t>
        <a:bodyPr/>
        <a:lstStyle/>
        <a:p>
          <a:endParaRPr lang="ru-RU"/>
        </a:p>
      </dgm:t>
    </dgm:pt>
    <dgm:pt modelId="{A19CF2E3-637A-4B2E-B52E-6C98AF8E9D32}" type="pres">
      <dgm:prSet presAssocID="{77667F8A-F201-441C-9E5B-74D05584DB69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2A51E61-9076-4119-A527-B859E489C86C}" type="presOf" srcId="{77667F8A-F201-441C-9E5B-74D05584DB69}" destId="{A19CF2E3-637A-4B2E-B52E-6C98AF8E9D32}" srcOrd="1" destOrd="0" presId="urn:microsoft.com/office/officeart/2005/8/layout/target3"/>
    <dgm:cxn modelId="{27C2B896-1EC8-49ED-85BA-9AA6E0DC499A}" type="presOf" srcId="{77667F8A-F201-441C-9E5B-74D05584DB69}" destId="{917EB33E-7365-4F4D-BB64-95509C66B061}" srcOrd="0" destOrd="0" presId="urn:microsoft.com/office/officeart/2005/8/layout/target3"/>
    <dgm:cxn modelId="{E62D6B6E-0763-4741-8C91-07B640675B79}" type="presOf" srcId="{D7AF9BBF-64B2-4B6B-960B-AA11B2E7F7B5}" destId="{5A8B6CE6-9C2B-4772-ABF1-CB3A038B0A5E}" srcOrd="0" destOrd="0" presId="urn:microsoft.com/office/officeart/2005/8/layout/target3"/>
    <dgm:cxn modelId="{0B32579A-F1A2-4AB3-B483-675CCD7A68F4}" srcId="{D7AF9BBF-64B2-4B6B-960B-AA11B2E7F7B5}" destId="{77667F8A-F201-441C-9E5B-74D05584DB69}" srcOrd="0" destOrd="0" parTransId="{9A3BFB49-9FBA-411E-8FD6-290F36591912}" sibTransId="{1DB8FD0F-18B3-4182-AE5D-5C15119F7DFD}"/>
    <dgm:cxn modelId="{071170F3-E776-4EEB-97CC-4257D9D9873C}" type="presParOf" srcId="{5A8B6CE6-9C2B-4772-ABF1-CB3A038B0A5E}" destId="{F010AEDF-B2A7-4C66-8254-5DD058B016E1}" srcOrd="0" destOrd="0" presId="urn:microsoft.com/office/officeart/2005/8/layout/target3"/>
    <dgm:cxn modelId="{CECEA8A9-7D45-4821-B1B4-972F7BB43A3F}" type="presParOf" srcId="{5A8B6CE6-9C2B-4772-ABF1-CB3A038B0A5E}" destId="{D13D782D-EF01-40B4-B8F8-BA6159629242}" srcOrd="1" destOrd="0" presId="urn:microsoft.com/office/officeart/2005/8/layout/target3"/>
    <dgm:cxn modelId="{2500489C-A1E9-41C6-9F31-724E25056201}" type="presParOf" srcId="{5A8B6CE6-9C2B-4772-ABF1-CB3A038B0A5E}" destId="{917EB33E-7365-4F4D-BB64-95509C66B061}" srcOrd="2" destOrd="0" presId="urn:microsoft.com/office/officeart/2005/8/layout/target3"/>
    <dgm:cxn modelId="{F5CAF2E6-B814-4388-AE17-DF4484922591}" type="presParOf" srcId="{5A8B6CE6-9C2B-4772-ABF1-CB3A038B0A5E}" destId="{A19CF2E3-637A-4B2E-B52E-6C98AF8E9D32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A3C0F86-CA68-4108-AA7A-828DD908BC8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E93E686-5BA8-492D-A5CD-CC7DD0099D81}">
      <dgm:prSet custT="1"/>
      <dgm:spPr>
        <a:solidFill>
          <a:srgbClr val="00FF99"/>
        </a:solidFill>
      </dgm:spPr>
      <dgm:t>
        <a:bodyPr/>
        <a:lstStyle/>
        <a:p>
          <a:pPr algn="ctr" rtl="0"/>
          <a:r>
            <a:rPr lang="ru-RU" sz="20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Структура расходов бюджета</a:t>
          </a:r>
        </a:p>
        <a:p>
          <a:pPr algn="ctr" rtl="0"/>
          <a:r>
            <a:rPr lang="ru-RU" sz="20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муниципального образования </a:t>
          </a:r>
        </a:p>
        <a:p>
          <a:pPr algn="ctr" rtl="0"/>
          <a:r>
            <a:rPr lang="ru-RU" sz="20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«Сернурский муниципальный район» за 2018 год</a:t>
          </a:r>
          <a:endParaRPr lang="ru-RU" sz="2000" i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4F083C1-30BE-4D2D-B366-CB321D16979C}" type="parTrans" cxnId="{8DA2DB85-5781-4CD1-8D09-4BB01C8E132F}">
      <dgm:prSet/>
      <dgm:spPr/>
      <dgm:t>
        <a:bodyPr/>
        <a:lstStyle/>
        <a:p>
          <a:endParaRPr lang="ru-RU"/>
        </a:p>
      </dgm:t>
    </dgm:pt>
    <dgm:pt modelId="{63639B8B-51EC-4C49-8319-33C98CB562E2}" type="sibTrans" cxnId="{8DA2DB85-5781-4CD1-8D09-4BB01C8E132F}">
      <dgm:prSet/>
      <dgm:spPr/>
      <dgm:t>
        <a:bodyPr/>
        <a:lstStyle/>
        <a:p>
          <a:endParaRPr lang="ru-RU"/>
        </a:p>
      </dgm:t>
    </dgm:pt>
    <dgm:pt modelId="{E9735B6F-9299-4D03-926A-88BFE955665B}" type="pres">
      <dgm:prSet presAssocID="{4A3C0F86-CA68-4108-AA7A-828DD908BC8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870F5B8-58C8-4900-ABF5-35FC0A7E98CC}" type="pres">
      <dgm:prSet presAssocID="{0E93E686-5BA8-492D-A5CD-CC7DD0099D81}" presName="parentText" presStyleLbl="node1" presStyleIdx="0" presStyleCnt="1" custScaleY="233821" custLinFactNeighborX="-348" custLinFactNeighborY="173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ADAC5EB-EF62-485D-B55C-2D4DE81EB0BA}" type="presOf" srcId="{4A3C0F86-CA68-4108-AA7A-828DD908BC80}" destId="{E9735B6F-9299-4D03-926A-88BFE955665B}" srcOrd="0" destOrd="0" presId="urn:microsoft.com/office/officeart/2005/8/layout/vList2"/>
    <dgm:cxn modelId="{8DA2DB85-5781-4CD1-8D09-4BB01C8E132F}" srcId="{4A3C0F86-CA68-4108-AA7A-828DD908BC80}" destId="{0E93E686-5BA8-492D-A5CD-CC7DD0099D81}" srcOrd="0" destOrd="0" parTransId="{34F083C1-30BE-4D2D-B366-CB321D16979C}" sibTransId="{63639B8B-51EC-4C49-8319-33C98CB562E2}"/>
    <dgm:cxn modelId="{931958A4-5A4F-47CC-8FA8-D04213704B3C}" type="presOf" srcId="{0E93E686-5BA8-492D-A5CD-CC7DD0099D81}" destId="{E870F5B8-58C8-4900-ABF5-35FC0A7E98CC}" srcOrd="0" destOrd="0" presId="urn:microsoft.com/office/officeart/2005/8/layout/vList2"/>
    <dgm:cxn modelId="{BEA3EA29-17C4-432F-A875-BE3820DEC8F8}" type="presParOf" srcId="{E9735B6F-9299-4D03-926A-88BFE955665B}" destId="{E870F5B8-58C8-4900-ABF5-35FC0A7E98C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3C2A752-ADC1-45E9-9AF2-87EA5DF48A00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7214EB1-C086-4136-B311-9E33E9DEF8CF}">
      <dgm:prSet phldrT="[Текст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000" dirty="0" smtClean="0">
              <a:solidFill>
                <a:schemeClr val="bg2">
                  <a:lumMod val="10000"/>
                </a:schemeClr>
              </a:solidFill>
            </a:rPr>
            <a:t>Субсидии бюджетам МО на развитие отрасли культуры – 172,6 тыс. рублей</a:t>
          </a:r>
          <a:endParaRPr lang="ru-RU" sz="2000" dirty="0">
            <a:solidFill>
              <a:schemeClr val="bg2">
                <a:lumMod val="10000"/>
              </a:schemeClr>
            </a:solidFill>
          </a:endParaRPr>
        </a:p>
      </dgm:t>
    </dgm:pt>
    <dgm:pt modelId="{C210826C-3956-4A3D-85C1-E425447329A9}" type="parTrans" cxnId="{D058AF97-16C3-48A2-8E68-B64BE7B8721D}">
      <dgm:prSet/>
      <dgm:spPr/>
      <dgm:t>
        <a:bodyPr/>
        <a:lstStyle/>
        <a:p>
          <a:endParaRPr lang="ru-RU"/>
        </a:p>
      </dgm:t>
    </dgm:pt>
    <dgm:pt modelId="{4D3499C5-CD49-4220-8E79-045F04FBC5E6}" type="sibTrans" cxnId="{D058AF97-16C3-48A2-8E68-B64BE7B8721D}">
      <dgm:prSet/>
      <dgm:spPr/>
      <dgm:t>
        <a:bodyPr/>
        <a:lstStyle/>
        <a:p>
          <a:endParaRPr lang="ru-RU"/>
        </a:p>
      </dgm:t>
    </dgm:pt>
    <dgm:pt modelId="{65E9B406-0119-4C3B-A7C6-0B41A8C61DB3}">
      <dgm:prSet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</a:rPr>
            <a:t>Книжные фонды библиотек муниципальных образований – 8,2 тыс. рублей</a:t>
          </a:r>
          <a:endParaRPr lang="ru-RU" sz="2000" dirty="0">
            <a:solidFill>
              <a:schemeClr val="tx1"/>
            </a:solidFill>
          </a:endParaRPr>
        </a:p>
      </dgm:t>
    </dgm:pt>
    <dgm:pt modelId="{3282EC70-77FD-4ED1-8FE4-D3FE35F35D39}" type="parTrans" cxnId="{A88404DB-FE7B-418D-8676-816ABEB104CC}">
      <dgm:prSet/>
      <dgm:spPr/>
      <dgm:t>
        <a:bodyPr/>
        <a:lstStyle/>
        <a:p>
          <a:endParaRPr lang="ru-RU"/>
        </a:p>
      </dgm:t>
    </dgm:pt>
    <dgm:pt modelId="{AF332555-4FC5-4A41-AF8D-528DD68F5E21}" type="sibTrans" cxnId="{A88404DB-FE7B-418D-8676-816ABEB104CC}">
      <dgm:prSet/>
      <dgm:spPr/>
      <dgm:t>
        <a:bodyPr/>
        <a:lstStyle/>
        <a:p>
          <a:endParaRPr lang="ru-RU"/>
        </a:p>
      </dgm:t>
    </dgm:pt>
    <dgm:pt modelId="{5CE2CEA2-4C1D-4457-87EB-C6EB23E669CE}">
      <dgm:prSet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000" dirty="0" smtClean="0">
              <a:solidFill>
                <a:schemeClr val="bg2">
                  <a:lumMod val="10000"/>
                </a:schemeClr>
              </a:solidFill>
            </a:rPr>
            <a:t> Материально-техническая оснащенность учреждений культуры 1,5 млн. рублей</a:t>
          </a:r>
          <a:endParaRPr lang="ru-RU" sz="2000" dirty="0">
            <a:solidFill>
              <a:schemeClr val="bg2">
                <a:lumMod val="10000"/>
              </a:schemeClr>
            </a:solidFill>
          </a:endParaRPr>
        </a:p>
      </dgm:t>
    </dgm:pt>
    <dgm:pt modelId="{27937B4D-B0E2-4DDA-B7A8-8F72A09B4EC4}" type="sibTrans" cxnId="{688B1FD4-9EAF-4829-BB7E-1167377FE7AB}">
      <dgm:prSet/>
      <dgm:spPr/>
      <dgm:t>
        <a:bodyPr/>
        <a:lstStyle/>
        <a:p>
          <a:endParaRPr lang="ru-RU"/>
        </a:p>
      </dgm:t>
    </dgm:pt>
    <dgm:pt modelId="{D35F9D43-6CF4-4867-8851-E74BC2A139BA}" type="parTrans" cxnId="{688B1FD4-9EAF-4829-BB7E-1167377FE7AB}">
      <dgm:prSet/>
      <dgm:spPr/>
      <dgm:t>
        <a:bodyPr/>
        <a:lstStyle/>
        <a:p>
          <a:endParaRPr lang="ru-RU"/>
        </a:p>
      </dgm:t>
    </dgm:pt>
    <dgm:pt modelId="{429D4BF2-1688-40AA-AEB5-C15CC1B0992B}" type="pres">
      <dgm:prSet presAssocID="{43C2A752-ADC1-45E9-9AF2-87EA5DF48A0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EA5A4CD-DFB6-4EB6-B92C-339899163940}" type="pres">
      <dgm:prSet presAssocID="{E7214EB1-C086-4136-B311-9E33E9DEF8CF}" presName="parentLin" presStyleCnt="0"/>
      <dgm:spPr/>
    </dgm:pt>
    <dgm:pt modelId="{6E1851FF-AC24-4D41-A440-1501D7A0D858}" type="pres">
      <dgm:prSet presAssocID="{E7214EB1-C086-4136-B311-9E33E9DEF8CF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9891579B-D7DD-46DC-9431-49540BDB1B23}" type="pres">
      <dgm:prSet presAssocID="{E7214EB1-C086-4136-B311-9E33E9DEF8CF}" presName="parentText" presStyleLbl="node1" presStyleIdx="0" presStyleCnt="3" custLinFactNeighborX="-2784" custLinFactNeighborY="14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B209CF-FC0C-46EC-87E8-99E1BC4F5740}" type="pres">
      <dgm:prSet presAssocID="{E7214EB1-C086-4136-B311-9E33E9DEF8CF}" presName="negativeSpace" presStyleCnt="0"/>
      <dgm:spPr/>
    </dgm:pt>
    <dgm:pt modelId="{7D437E8F-9941-4BB9-B008-CB421392AECC}" type="pres">
      <dgm:prSet presAssocID="{E7214EB1-C086-4136-B311-9E33E9DEF8CF}" presName="childText" presStyleLbl="conFgAcc1" presStyleIdx="0" presStyleCnt="3">
        <dgm:presLayoutVars>
          <dgm:bulletEnabled val="1"/>
        </dgm:presLayoutVars>
      </dgm:prSet>
      <dgm:spPr/>
    </dgm:pt>
    <dgm:pt modelId="{7E054561-7F93-4EE2-9CF2-B9F3AAA6FB11}" type="pres">
      <dgm:prSet presAssocID="{4D3499C5-CD49-4220-8E79-045F04FBC5E6}" presName="spaceBetweenRectangles" presStyleCnt="0"/>
      <dgm:spPr/>
    </dgm:pt>
    <dgm:pt modelId="{06B61F81-EAD7-401C-A58B-060FF4CC46A7}" type="pres">
      <dgm:prSet presAssocID="{65E9B406-0119-4C3B-A7C6-0B41A8C61DB3}" presName="parentLin" presStyleCnt="0"/>
      <dgm:spPr/>
    </dgm:pt>
    <dgm:pt modelId="{C2663825-60BB-43E2-991F-4A2D5A5A9CD7}" type="pres">
      <dgm:prSet presAssocID="{65E9B406-0119-4C3B-A7C6-0B41A8C61DB3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3276B44F-45DD-4770-9B2C-1E58B10ADD58}" type="pres">
      <dgm:prSet presAssocID="{65E9B406-0119-4C3B-A7C6-0B41A8C61DB3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7FD487-AF69-4E9A-911A-D9102FB4F0D1}" type="pres">
      <dgm:prSet presAssocID="{65E9B406-0119-4C3B-A7C6-0B41A8C61DB3}" presName="negativeSpace" presStyleCnt="0"/>
      <dgm:spPr/>
    </dgm:pt>
    <dgm:pt modelId="{AB63492A-BF88-46D6-99A1-71740A1C7EF3}" type="pres">
      <dgm:prSet presAssocID="{65E9B406-0119-4C3B-A7C6-0B41A8C61DB3}" presName="childText" presStyleLbl="conFgAcc1" presStyleIdx="1" presStyleCnt="3">
        <dgm:presLayoutVars>
          <dgm:bulletEnabled val="1"/>
        </dgm:presLayoutVars>
      </dgm:prSet>
      <dgm:spPr/>
    </dgm:pt>
    <dgm:pt modelId="{46828AF2-59E6-4066-908B-BDEBFA4D6032}" type="pres">
      <dgm:prSet presAssocID="{AF332555-4FC5-4A41-AF8D-528DD68F5E21}" presName="spaceBetweenRectangles" presStyleCnt="0"/>
      <dgm:spPr/>
    </dgm:pt>
    <dgm:pt modelId="{1EC392C2-8570-4AE0-8FAE-1F3AA6AE99CE}" type="pres">
      <dgm:prSet presAssocID="{5CE2CEA2-4C1D-4457-87EB-C6EB23E669CE}" presName="parentLin" presStyleCnt="0"/>
      <dgm:spPr/>
    </dgm:pt>
    <dgm:pt modelId="{8D396D70-D3AE-4BE1-91B6-CB833E1B90CB}" type="pres">
      <dgm:prSet presAssocID="{5CE2CEA2-4C1D-4457-87EB-C6EB23E669CE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23199275-3BB2-4FC2-A02F-8FF285E82E70}" type="pres">
      <dgm:prSet presAssocID="{5CE2CEA2-4C1D-4457-87EB-C6EB23E669CE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8E4872-1795-4387-9C71-CA3C5D844CBE}" type="pres">
      <dgm:prSet presAssocID="{5CE2CEA2-4C1D-4457-87EB-C6EB23E669CE}" presName="negativeSpace" presStyleCnt="0"/>
      <dgm:spPr/>
    </dgm:pt>
    <dgm:pt modelId="{BC87D58E-4305-493B-8C4C-96F282668E2B}" type="pres">
      <dgm:prSet presAssocID="{5CE2CEA2-4C1D-4457-87EB-C6EB23E669CE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D058AF97-16C3-48A2-8E68-B64BE7B8721D}" srcId="{43C2A752-ADC1-45E9-9AF2-87EA5DF48A00}" destId="{E7214EB1-C086-4136-B311-9E33E9DEF8CF}" srcOrd="0" destOrd="0" parTransId="{C210826C-3956-4A3D-85C1-E425447329A9}" sibTransId="{4D3499C5-CD49-4220-8E79-045F04FBC5E6}"/>
    <dgm:cxn modelId="{688B1FD4-9EAF-4829-BB7E-1167377FE7AB}" srcId="{43C2A752-ADC1-45E9-9AF2-87EA5DF48A00}" destId="{5CE2CEA2-4C1D-4457-87EB-C6EB23E669CE}" srcOrd="2" destOrd="0" parTransId="{D35F9D43-6CF4-4867-8851-E74BC2A139BA}" sibTransId="{27937B4D-B0E2-4DDA-B7A8-8F72A09B4EC4}"/>
    <dgm:cxn modelId="{913EC5E1-7B6C-481B-8EE3-F6DEE2E63FC4}" type="presOf" srcId="{5CE2CEA2-4C1D-4457-87EB-C6EB23E669CE}" destId="{8D396D70-D3AE-4BE1-91B6-CB833E1B90CB}" srcOrd="0" destOrd="0" presId="urn:microsoft.com/office/officeart/2005/8/layout/list1"/>
    <dgm:cxn modelId="{E8F0599C-021A-4CB2-BF2B-016873A96F6A}" type="presOf" srcId="{E7214EB1-C086-4136-B311-9E33E9DEF8CF}" destId="{6E1851FF-AC24-4D41-A440-1501D7A0D858}" srcOrd="0" destOrd="0" presId="urn:microsoft.com/office/officeart/2005/8/layout/list1"/>
    <dgm:cxn modelId="{2E3B09E3-7F06-4E58-ACD1-3523D865153C}" type="presOf" srcId="{43C2A752-ADC1-45E9-9AF2-87EA5DF48A00}" destId="{429D4BF2-1688-40AA-AEB5-C15CC1B0992B}" srcOrd="0" destOrd="0" presId="urn:microsoft.com/office/officeart/2005/8/layout/list1"/>
    <dgm:cxn modelId="{7D9DAF5A-0019-4944-B442-62D0848FDE5D}" type="presOf" srcId="{65E9B406-0119-4C3B-A7C6-0B41A8C61DB3}" destId="{C2663825-60BB-43E2-991F-4A2D5A5A9CD7}" srcOrd="0" destOrd="0" presId="urn:microsoft.com/office/officeart/2005/8/layout/list1"/>
    <dgm:cxn modelId="{E0C3A513-795E-48BB-9D8B-F2B18FEB1B02}" type="presOf" srcId="{E7214EB1-C086-4136-B311-9E33E9DEF8CF}" destId="{9891579B-D7DD-46DC-9431-49540BDB1B23}" srcOrd="1" destOrd="0" presId="urn:microsoft.com/office/officeart/2005/8/layout/list1"/>
    <dgm:cxn modelId="{08D2A508-F54C-4EED-B145-0D56F6967420}" type="presOf" srcId="{65E9B406-0119-4C3B-A7C6-0B41A8C61DB3}" destId="{3276B44F-45DD-4770-9B2C-1E58B10ADD58}" srcOrd="1" destOrd="0" presId="urn:microsoft.com/office/officeart/2005/8/layout/list1"/>
    <dgm:cxn modelId="{A88404DB-FE7B-418D-8676-816ABEB104CC}" srcId="{43C2A752-ADC1-45E9-9AF2-87EA5DF48A00}" destId="{65E9B406-0119-4C3B-A7C6-0B41A8C61DB3}" srcOrd="1" destOrd="0" parTransId="{3282EC70-77FD-4ED1-8FE4-D3FE35F35D39}" sibTransId="{AF332555-4FC5-4A41-AF8D-528DD68F5E21}"/>
    <dgm:cxn modelId="{83ACFFD2-510F-4F55-8E24-B530527681B2}" type="presOf" srcId="{5CE2CEA2-4C1D-4457-87EB-C6EB23E669CE}" destId="{23199275-3BB2-4FC2-A02F-8FF285E82E70}" srcOrd="1" destOrd="0" presId="urn:microsoft.com/office/officeart/2005/8/layout/list1"/>
    <dgm:cxn modelId="{CA1A5315-9030-4ED1-83D2-43D8A42CEBAC}" type="presParOf" srcId="{429D4BF2-1688-40AA-AEB5-C15CC1B0992B}" destId="{0EA5A4CD-DFB6-4EB6-B92C-339899163940}" srcOrd="0" destOrd="0" presId="urn:microsoft.com/office/officeart/2005/8/layout/list1"/>
    <dgm:cxn modelId="{47C5DC8A-7B2C-46C0-A224-7BFA6A44A8E2}" type="presParOf" srcId="{0EA5A4CD-DFB6-4EB6-B92C-339899163940}" destId="{6E1851FF-AC24-4D41-A440-1501D7A0D858}" srcOrd="0" destOrd="0" presId="urn:microsoft.com/office/officeart/2005/8/layout/list1"/>
    <dgm:cxn modelId="{523C7C91-75A5-4041-B044-543EC89F194F}" type="presParOf" srcId="{0EA5A4CD-DFB6-4EB6-B92C-339899163940}" destId="{9891579B-D7DD-46DC-9431-49540BDB1B23}" srcOrd="1" destOrd="0" presId="urn:microsoft.com/office/officeart/2005/8/layout/list1"/>
    <dgm:cxn modelId="{30FF9E36-5E05-4AB4-B173-E6F2C793ACB6}" type="presParOf" srcId="{429D4BF2-1688-40AA-AEB5-C15CC1B0992B}" destId="{FCB209CF-FC0C-46EC-87E8-99E1BC4F5740}" srcOrd="1" destOrd="0" presId="urn:microsoft.com/office/officeart/2005/8/layout/list1"/>
    <dgm:cxn modelId="{D6258367-7A00-4F21-B8C3-61C484D2DA99}" type="presParOf" srcId="{429D4BF2-1688-40AA-AEB5-C15CC1B0992B}" destId="{7D437E8F-9941-4BB9-B008-CB421392AECC}" srcOrd="2" destOrd="0" presId="urn:microsoft.com/office/officeart/2005/8/layout/list1"/>
    <dgm:cxn modelId="{3B611D4A-DB0B-430B-BBBB-B72B6E08E671}" type="presParOf" srcId="{429D4BF2-1688-40AA-AEB5-C15CC1B0992B}" destId="{7E054561-7F93-4EE2-9CF2-B9F3AAA6FB11}" srcOrd="3" destOrd="0" presId="urn:microsoft.com/office/officeart/2005/8/layout/list1"/>
    <dgm:cxn modelId="{284E4FB8-89C4-43CA-98FE-7B8CF6C7E4CB}" type="presParOf" srcId="{429D4BF2-1688-40AA-AEB5-C15CC1B0992B}" destId="{06B61F81-EAD7-401C-A58B-060FF4CC46A7}" srcOrd="4" destOrd="0" presId="urn:microsoft.com/office/officeart/2005/8/layout/list1"/>
    <dgm:cxn modelId="{A3F29030-196F-4B2B-B062-93E407C5B20F}" type="presParOf" srcId="{06B61F81-EAD7-401C-A58B-060FF4CC46A7}" destId="{C2663825-60BB-43E2-991F-4A2D5A5A9CD7}" srcOrd="0" destOrd="0" presId="urn:microsoft.com/office/officeart/2005/8/layout/list1"/>
    <dgm:cxn modelId="{2B122E64-EC76-4346-B111-6647B4D70CB5}" type="presParOf" srcId="{06B61F81-EAD7-401C-A58B-060FF4CC46A7}" destId="{3276B44F-45DD-4770-9B2C-1E58B10ADD58}" srcOrd="1" destOrd="0" presId="urn:microsoft.com/office/officeart/2005/8/layout/list1"/>
    <dgm:cxn modelId="{88A0CE29-9FAD-4B23-84AA-BCB41FF21351}" type="presParOf" srcId="{429D4BF2-1688-40AA-AEB5-C15CC1B0992B}" destId="{F47FD487-AF69-4E9A-911A-D9102FB4F0D1}" srcOrd="5" destOrd="0" presId="urn:microsoft.com/office/officeart/2005/8/layout/list1"/>
    <dgm:cxn modelId="{4F1880E8-44FA-47DD-9AB5-3C58BE3667D3}" type="presParOf" srcId="{429D4BF2-1688-40AA-AEB5-C15CC1B0992B}" destId="{AB63492A-BF88-46D6-99A1-71740A1C7EF3}" srcOrd="6" destOrd="0" presId="urn:microsoft.com/office/officeart/2005/8/layout/list1"/>
    <dgm:cxn modelId="{AF11DCE5-DCBB-4CD2-AE14-23A35CEA2B60}" type="presParOf" srcId="{429D4BF2-1688-40AA-AEB5-C15CC1B0992B}" destId="{46828AF2-59E6-4066-908B-BDEBFA4D6032}" srcOrd="7" destOrd="0" presId="urn:microsoft.com/office/officeart/2005/8/layout/list1"/>
    <dgm:cxn modelId="{D9449F58-7D8A-48ED-96E6-3EDAE906A1D4}" type="presParOf" srcId="{429D4BF2-1688-40AA-AEB5-C15CC1B0992B}" destId="{1EC392C2-8570-4AE0-8FAE-1F3AA6AE99CE}" srcOrd="8" destOrd="0" presId="urn:microsoft.com/office/officeart/2005/8/layout/list1"/>
    <dgm:cxn modelId="{F483F3A9-A36A-4079-9B02-E7E4E33ADE69}" type="presParOf" srcId="{1EC392C2-8570-4AE0-8FAE-1F3AA6AE99CE}" destId="{8D396D70-D3AE-4BE1-91B6-CB833E1B90CB}" srcOrd="0" destOrd="0" presId="urn:microsoft.com/office/officeart/2005/8/layout/list1"/>
    <dgm:cxn modelId="{C79E3529-2CCF-4C64-8186-C970EEE1D21A}" type="presParOf" srcId="{1EC392C2-8570-4AE0-8FAE-1F3AA6AE99CE}" destId="{23199275-3BB2-4FC2-A02F-8FF285E82E70}" srcOrd="1" destOrd="0" presId="urn:microsoft.com/office/officeart/2005/8/layout/list1"/>
    <dgm:cxn modelId="{5C16CE97-47B0-4AF1-8108-3EFD4754DBDF}" type="presParOf" srcId="{429D4BF2-1688-40AA-AEB5-C15CC1B0992B}" destId="{308E4872-1795-4387-9C71-CA3C5D844CBE}" srcOrd="9" destOrd="0" presId="urn:microsoft.com/office/officeart/2005/8/layout/list1"/>
    <dgm:cxn modelId="{E777EFE6-43EC-4A20-BD17-1D83EE79248A}" type="presParOf" srcId="{429D4BF2-1688-40AA-AEB5-C15CC1B0992B}" destId="{BC87D58E-4305-493B-8C4C-96F282668E2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B7EBF60-86B4-4A21-BB70-5458081FB762}">
      <dsp:nvSpPr>
        <dsp:cNvPr id="0" name=""/>
        <dsp:cNvSpPr/>
      </dsp:nvSpPr>
      <dsp:spPr>
        <a:xfrm>
          <a:off x="0" y="52202"/>
          <a:ext cx="8229599" cy="835379"/>
        </a:xfrm>
        <a:prstGeom prst="roundRect">
          <a:avLst/>
        </a:prstGeom>
        <a:solidFill>
          <a:schemeClr val="accent5">
            <a:lumMod val="20000"/>
            <a:lumOff val="80000"/>
          </a:schemeClr>
        </a:solidFill>
        <a:ln w="25400" cap="flat" cmpd="sng" algn="ctr">
          <a:solidFill>
            <a:schemeClr val="tx2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solidFill>
                <a:schemeClr val="tx1"/>
              </a:solidFill>
            </a:rPr>
            <a:t>Исполнение расходной части бюджета муниципального образования «Сернурский муниципальный район» за 2018 год    (тыс. руб.)</a:t>
          </a:r>
          <a:endParaRPr lang="ru-RU" sz="2100" kern="1200" dirty="0">
            <a:solidFill>
              <a:schemeClr val="tx1"/>
            </a:solidFill>
          </a:endParaRPr>
        </a:p>
      </dsp:txBody>
      <dsp:txXfrm>
        <a:off x="0" y="52202"/>
        <a:ext cx="8229599" cy="83537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8D13E0F-66E5-4EF9-81ED-15D97D3EC542}">
      <dsp:nvSpPr>
        <dsp:cNvPr id="0" name=""/>
        <dsp:cNvSpPr/>
      </dsp:nvSpPr>
      <dsp:spPr>
        <a:xfrm>
          <a:off x="2354485" y="1420"/>
          <a:ext cx="5871325" cy="1966179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Дотация на сбалансированность 54,5 млн.рублей;</a:t>
          </a:r>
          <a:endParaRPr lang="ru-RU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Бюджетные инвестиции в капитальное строительство </a:t>
          </a:r>
          <a:r>
            <a:rPr lang="ru-RU" sz="1600" b="1" kern="1200" dirty="0" smtClean="0"/>
            <a:t>15,6 </a:t>
          </a:r>
          <a:r>
            <a:rPr lang="ru-RU" sz="1600" b="1" kern="1200" dirty="0" smtClean="0"/>
            <a:t>млн. рублей;</a:t>
          </a:r>
          <a:endParaRPr lang="ru-RU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Обеспечение жильем молодых семей  2,9 млн. рублей;</a:t>
          </a:r>
          <a:endParaRPr lang="ru-RU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Заработная плата работникам общего и дошкольного образования 30,8 млн. рублей и т.д. </a:t>
          </a:r>
          <a:endParaRPr lang="ru-RU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kern="1200" dirty="0"/>
        </a:p>
      </dsp:txBody>
      <dsp:txXfrm>
        <a:off x="2354485" y="1420"/>
        <a:ext cx="5871325" cy="1966179"/>
      </dsp:txXfrm>
    </dsp:sp>
    <dsp:sp modelId="{867D85D0-167E-41D8-8B60-9AE590631179}">
      <dsp:nvSpPr>
        <dsp:cNvPr id="0" name=""/>
        <dsp:cNvSpPr/>
      </dsp:nvSpPr>
      <dsp:spPr>
        <a:xfrm>
          <a:off x="0" y="102287"/>
          <a:ext cx="2350696" cy="1718712"/>
        </a:xfrm>
        <a:prstGeom prst="round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bg2">
                  <a:lumMod val="10000"/>
                </a:schemeClr>
              </a:solidFill>
            </a:rPr>
            <a:t>Выделение финансовой помощи из республиканского бюджета           102,7 млн. рублей</a:t>
          </a:r>
          <a:endParaRPr lang="ru-RU" sz="2000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0" y="102287"/>
        <a:ext cx="2350696" cy="1718712"/>
      </dsp:txXfrm>
    </dsp:sp>
    <dsp:sp modelId="{9A9BDAFE-8A08-4D0B-8D3C-037331E9822D}">
      <dsp:nvSpPr>
        <dsp:cNvPr id="0" name=""/>
        <dsp:cNvSpPr/>
      </dsp:nvSpPr>
      <dsp:spPr>
        <a:xfrm>
          <a:off x="2376264" y="2486337"/>
          <a:ext cx="5794955" cy="31257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0" kern="1200" dirty="0" smtClean="0"/>
            <a:t>в сумме 16,0 млн. рублей </a:t>
          </a:r>
          <a:endParaRPr lang="ru-RU" sz="2400" b="0" kern="1200" dirty="0"/>
        </a:p>
      </dsp:txBody>
      <dsp:txXfrm>
        <a:off x="2376264" y="2486337"/>
        <a:ext cx="5794955" cy="312573"/>
      </dsp:txXfrm>
    </dsp:sp>
    <dsp:sp modelId="{E360029F-1E03-492E-BCCB-0B0978E9E763}">
      <dsp:nvSpPr>
        <dsp:cNvPr id="0" name=""/>
        <dsp:cNvSpPr/>
      </dsp:nvSpPr>
      <dsp:spPr>
        <a:xfrm>
          <a:off x="0" y="2071834"/>
          <a:ext cx="2291680" cy="1100910"/>
        </a:xfrm>
        <a:prstGeom prst="round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bg2">
                  <a:lumMod val="10000"/>
                </a:schemeClr>
              </a:solidFill>
            </a:rPr>
            <a:t>За счет увеличения плана по собственным доходам   </a:t>
          </a:r>
          <a:endParaRPr lang="ru-RU" sz="1800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0" y="2071834"/>
        <a:ext cx="2291680" cy="1100910"/>
      </dsp:txXfrm>
    </dsp:sp>
    <dsp:sp modelId="{46745CE0-76B5-497E-990C-153D31AE8A00}">
      <dsp:nvSpPr>
        <dsp:cNvPr id="0" name=""/>
        <dsp:cNvSpPr/>
      </dsp:nvSpPr>
      <dsp:spPr>
        <a:xfrm>
          <a:off x="2396871" y="3358428"/>
          <a:ext cx="5832729" cy="317999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в сумме 0,4 млн. рублей</a:t>
          </a:r>
          <a:endParaRPr lang="ru-RU" sz="2400" kern="1200" dirty="0"/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3600" kern="1200" dirty="0"/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3600" kern="1200"/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3600" kern="1200"/>
        </a:p>
      </dsp:txBody>
      <dsp:txXfrm>
        <a:off x="2396871" y="3358428"/>
        <a:ext cx="5832729" cy="317999"/>
      </dsp:txXfrm>
    </dsp:sp>
    <dsp:sp modelId="{E5961E82-CB46-496A-9E6C-F742F46CAA3A}">
      <dsp:nvSpPr>
        <dsp:cNvPr id="0" name=""/>
        <dsp:cNvSpPr/>
      </dsp:nvSpPr>
      <dsp:spPr>
        <a:xfrm>
          <a:off x="0" y="3293663"/>
          <a:ext cx="2379802" cy="460707"/>
        </a:xfrm>
        <a:prstGeom prst="round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solidFill>
                <a:schemeClr val="bg2">
                  <a:lumMod val="10000"/>
                </a:schemeClr>
              </a:solidFill>
            </a:rPr>
            <a:t>За счет увеличения дефицита бюджета</a:t>
          </a:r>
          <a:endParaRPr lang="ru-RU" sz="1900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0" y="3293663"/>
        <a:ext cx="2379802" cy="460707"/>
      </dsp:txXfrm>
    </dsp:sp>
    <dsp:sp modelId="{B1F868A4-0055-4E1F-814A-FFE6B44EFB54}">
      <dsp:nvSpPr>
        <dsp:cNvPr id="0" name=""/>
        <dsp:cNvSpPr/>
      </dsp:nvSpPr>
      <dsp:spPr>
        <a:xfrm>
          <a:off x="2972169" y="4067126"/>
          <a:ext cx="5257430" cy="317999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в сумме 6,8 млн. рублей</a:t>
          </a:r>
          <a:endParaRPr lang="ru-RU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400" kern="1200"/>
        </a:p>
      </dsp:txBody>
      <dsp:txXfrm>
        <a:off x="2972169" y="4067126"/>
        <a:ext cx="5257430" cy="317999"/>
      </dsp:txXfrm>
    </dsp:sp>
    <dsp:sp modelId="{7A5A0BB2-F4DA-4CE1-8635-B0533667E142}">
      <dsp:nvSpPr>
        <dsp:cNvPr id="0" name=""/>
        <dsp:cNvSpPr/>
      </dsp:nvSpPr>
      <dsp:spPr>
        <a:xfrm>
          <a:off x="0" y="3967010"/>
          <a:ext cx="2967156" cy="1073549"/>
        </a:xfrm>
        <a:prstGeom prst="roundRect">
          <a:avLst/>
        </a:prstGeom>
        <a:solidFill>
          <a:srgbClr val="66FF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102870" rIns="205740" bIns="10287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400" kern="1200"/>
        </a:p>
      </dsp:txBody>
      <dsp:txXfrm>
        <a:off x="0" y="3967010"/>
        <a:ext cx="2967156" cy="1073549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010AEDF-B2A7-4C66-8254-5DD058B016E1}">
      <dsp:nvSpPr>
        <dsp:cNvPr id="0" name=""/>
        <dsp:cNvSpPr/>
      </dsp:nvSpPr>
      <dsp:spPr>
        <a:xfrm>
          <a:off x="0" y="0"/>
          <a:ext cx="1143000" cy="114300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7EB33E-7365-4F4D-BB64-95509C66B061}">
      <dsp:nvSpPr>
        <dsp:cNvPr id="0" name=""/>
        <dsp:cNvSpPr/>
      </dsp:nvSpPr>
      <dsp:spPr>
        <a:xfrm>
          <a:off x="571500" y="0"/>
          <a:ext cx="7658099" cy="1143000"/>
        </a:xfrm>
        <a:prstGeom prst="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i="1" kern="1200" dirty="0" smtClean="0"/>
            <a:t>Расходы по заработной плате в общем объеме расходов за 2018 год – 59,9 %</a:t>
          </a:r>
          <a:endParaRPr lang="ru-RU" sz="3200" i="1" kern="1200" dirty="0"/>
        </a:p>
      </dsp:txBody>
      <dsp:txXfrm>
        <a:off x="571500" y="0"/>
        <a:ext cx="7658099" cy="114300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870F5B8-58C8-4900-ABF5-35FC0A7E98CC}">
      <dsp:nvSpPr>
        <dsp:cNvPr id="0" name=""/>
        <dsp:cNvSpPr/>
      </dsp:nvSpPr>
      <dsp:spPr>
        <a:xfrm>
          <a:off x="0" y="65492"/>
          <a:ext cx="8229599" cy="1038552"/>
        </a:xfrm>
        <a:prstGeom prst="roundRect">
          <a:avLst/>
        </a:prstGeom>
        <a:solidFill>
          <a:srgbClr val="00FF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Структура расходов бюджета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муниципального образования 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«Сернурский муниципальный район» за 2018 год</a:t>
          </a:r>
          <a:endParaRPr lang="ru-RU" sz="2000" i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65492"/>
        <a:ext cx="8229599" cy="1038552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D437E8F-9941-4BB9-B008-CB421392AECC}">
      <dsp:nvSpPr>
        <dsp:cNvPr id="0" name=""/>
        <dsp:cNvSpPr/>
      </dsp:nvSpPr>
      <dsp:spPr>
        <a:xfrm>
          <a:off x="0" y="543261"/>
          <a:ext cx="8229599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91579B-D7DD-46DC-9431-49540BDB1B23}">
      <dsp:nvSpPr>
        <dsp:cNvPr id="0" name=""/>
        <dsp:cNvSpPr/>
      </dsp:nvSpPr>
      <dsp:spPr>
        <a:xfrm>
          <a:off x="400024" y="42846"/>
          <a:ext cx="5760720" cy="1003680"/>
        </a:xfrm>
        <a:prstGeom prst="roundRect">
          <a:avLst/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bg2">
                  <a:lumMod val="10000"/>
                </a:schemeClr>
              </a:solidFill>
            </a:rPr>
            <a:t>Субсидии бюджетам МО на развитие отрасли культуры – 172,6 тыс. рублей</a:t>
          </a:r>
          <a:endParaRPr lang="ru-RU" sz="2000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400024" y="42846"/>
        <a:ext cx="5760720" cy="1003680"/>
      </dsp:txXfrm>
    </dsp:sp>
    <dsp:sp modelId="{AB63492A-BF88-46D6-99A1-71740A1C7EF3}">
      <dsp:nvSpPr>
        <dsp:cNvPr id="0" name=""/>
        <dsp:cNvSpPr/>
      </dsp:nvSpPr>
      <dsp:spPr>
        <a:xfrm>
          <a:off x="0" y="2085501"/>
          <a:ext cx="8229599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76B44F-45DD-4770-9B2C-1E58B10ADD58}">
      <dsp:nvSpPr>
        <dsp:cNvPr id="0" name=""/>
        <dsp:cNvSpPr/>
      </dsp:nvSpPr>
      <dsp:spPr>
        <a:xfrm>
          <a:off x="411479" y="1583661"/>
          <a:ext cx="5760720" cy="1003680"/>
        </a:xfrm>
        <a:prstGeom prst="roundRect">
          <a:avLst/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Книжные фонды библиотек муниципальных образований – 8,2 тыс. рублей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411479" y="1583661"/>
        <a:ext cx="5760720" cy="1003680"/>
      </dsp:txXfrm>
    </dsp:sp>
    <dsp:sp modelId="{BC87D58E-4305-493B-8C4C-96F282668E2B}">
      <dsp:nvSpPr>
        <dsp:cNvPr id="0" name=""/>
        <dsp:cNvSpPr/>
      </dsp:nvSpPr>
      <dsp:spPr>
        <a:xfrm>
          <a:off x="0" y="3627741"/>
          <a:ext cx="8229599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199275-3BB2-4FC2-A02F-8FF285E82E70}">
      <dsp:nvSpPr>
        <dsp:cNvPr id="0" name=""/>
        <dsp:cNvSpPr/>
      </dsp:nvSpPr>
      <dsp:spPr>
        <a:xfrm>
          <a:off x="411479" y="3125901"/>
          <a:ext cx="5760720" cy="1003680"/>
        </a:xfrm>
        <a:prstGeom prst="roundRect">
          <a:avLst/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bg2">
                  <a:lumMod val="10000"/>
                </a:schemeClr>
              </a:solidFill>
            </a:rPr>
            <a:t> Материально-техническая оснащенность учреждений культуры 1,5 млн. рублей</a:t>
          </a:r>
          <a:endParaRPr lang="ru-RU" sz="2000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411479" y="3125901"/>
        <a:ext cx="5760720" cy="10036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0.34902</cdr:x>
      <cdr:y>0.05792</cdr:y>
    </cdr:from>
    <cdr:to>
      <cdr:x>0.72051</cdr:x>
      <cdr:y>0.34376</cdr:y>
    </cdr:to>
    <cdr:sp macro="" textlink="">
      <cdr:nvSpPr>
        <cdr:cNvPr id="3" name="Прямая со стрелкой 2"/>
        <cdr:cNvSpPr/>
      </cdr:nvSpPr>
      <cdr:spPr>
        <a:xfrm xmlns:a="http://schemas.openxmlformats.org/drawingml/2006/main" flipH="1" flipV="1">
          <a:off x="2706094" y="277225"/>
          <a:ext cx="2880320" cy="1368152"/>
        </a:xfrm>
        <a:prstGeom xmlns:a="http://schemas.openxmlformats.org/drawingml/2006/main" prst="straightConnector1">
          <a:avLst/>
        </a:prstGeom>
        <a:ln xmlns:a="http://schemas.openxmlformats.org/drawingml/2006/main" w="22225" cmpd="sng">
          <a:solidFill>
            <a:srgbClr val="FF0000"/>
          </a:solidFill>
          <a:prstDash val="lgDash"/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0.57192</cdr:x>
      <cdr:y>0</cdr:y>
    </cdr:from>
    <cdr:to>
      <cdr:x>0.98985</cdr:x>
      <cdr:y>0.23073</cdr:y>
    </cdr:to>
    <cdr:sp macro="" textlink="">
      <cdr:nvSpPr>
        <cdr:cNvPr id="5" name="Скругленная прямоугольная выноска 4"/>
        <cdr:cNvSpPr/>
      </cdr:nvSpPr>
      <cdr:spPr>
        <a:xfrm xmlns:a="http://schemas.openxmlformats.org/drawingml/2006/main">
          <a:off x="4434286" y="-82815"/>
          <a:ext cx="3240369" cy="1104354"/>
        </a:xfrm>
        <a:prstGeom xmlns:a="http://schemas.openxmlformats.org/drawingml/2006/main" prst="wedgeRoundRectCallout">
          <a:avLst/>
        </a:prstGeom>
        <a:solidFill xmlns:a="http://schemas.openxmlformats.org/drawingml/2006/main">
          <a:schemeClr val="accent2">
            <a:lumMod val="20000"/>
            <a:lumOff val="80000"/>
          </a:scheme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pPr algn="ctr"/>
          <a:r>
            <a:rPr lang="ru-RU" sz="1600" b="1" dirty="0" smtClean="0">
              <a:solidFill>
                <a:schemeClr val="tx1"/>
              </a:solidFill>
            </a:rPr>
            <a:t> </a:t>
          </a:r>
          <a:r>
            <a:rPr lang="ru-RU" sz="2000" b="1" dirty="0" smtClean="0">
              <a:solidFill>
                <a:schemeClr val="tx1"/>
              </a:solidFill>
            </a:rPr>
            <a:t>на </a:t>
          </a:r>
          <a:r>
            <a:rPr lang="ru-RU" sz="2000" b="1" dirty="0" smtClean="0">
              <a:solidFill>
                <a:schemeClr val="tx1"/>
              </a:solidFill>
            </a:rPr>
            <a:t>14,7 </a:t>
          </a:r>
          <a:r>
            <a:rPr lang="ru-RU" sz="2000" b="1" dirty="0" smtClean="0">
              <a:solidFill>
                <a:schemeClr val="tx1"/>
              </a:solidFill>
            </a:rPr>
            <a:t>млн. рублей</a:t>
          </a:r>
        </a:p>
        <a:p xmlns:a="http://schemas.openxmlformats.org/drawingml/2006/main">
          <a:pPr algn="ctr"/>
          <a:r>
            <a:rPr lang="ru-RU" sz="2000" b="1" dirty="0">
              <a:solidFill>
                <a:schemeClr val="tx1"/>
              </a:solidFill>
            </a:rPr>
            <a:t>и</a:t>
          </a:r>
          <a:r>
            <a:rPr lang="ru-RU" sz="2000" b="1" dirty="0" smtClean="0">
              <a:solidFill>
                <a:schemeClr val="tx1"/>
              </a:solidFill>
            </a:rPr>
            <a:t>ли  на </a:t>
          </a:r>
          <a:r>
            <a:rPr lang="ru-RU" sz="2000" b="1" dirty="0" smtClean="0">
              <a:solidFill>
                <a:schemeClr val="tx1"/>
              </a:solidFill>
            </a:rPr>
            <a:t>11,3%</a:t>
          </a:r>
          <a:endParaRPr lang="ru-RU" sz="2000" b="1" dirty="0">
            <a:solidFill>
              <a:schemeClr val="tx1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0.75186</cdr:x>
      <cdr:y>0.15201</cdr:y>
    </cdr:from>
    <cdr:to>
      <cdr:x>0.83315</cdr:x>
      <cdr:y>0.19078</cdr:y>
    </cdr:to>
    <cdr:sp macro="" textlink="">
      <cdr:nvSpPr>
        <cdr:cNvPr id="2" name="Прямая со стрелкой 2"/>
        <cdr:cNvSpPr/>
      </cdr:nvSpPr>
      <cdr:spPr>
        <a:xfrm xmlns:a="http://schemas.openxmlformats.org/drawingml/2006/main" flipH="1">
          <a:off x="6660232" y="847020"/>
          <a:ext cx="720080" cy="216023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FFFF00"/>
          </a:solidFill>
          <a:tailEnd type="arrow"/>
        </a:ln>
      </cdr:spPr>
      <cdr:style>
        <a:lnRef xmlns:a="http://schemas.openxmlformats.org/drawingml/2006/main" idx="3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2">
          <a:schemeClr val="accent2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0.64619</cdr:x>
      <cdr:y>0.57846</cdr:y>
    </cdr:from>
    <cdr:to>
      <cdr:x>0.76812</cdr:x>
      <cdr:y>0.69477</cdr:y>
    </cdr:to>
    <cdr:sp macro="" textlink="">
      <cdr:nvSpPr>
        <cdr:cNvPr id="10" name="Прямая со стрелкой 3"/>
        <cdr:cNvSpPr/>
      </cdr:nvSpPr>
      <cdr:spPr>
        <a:xfrm xmlns:a="http://schemas.openxmlformats.org/drawingml/2006/main" flipH="1">
          <a:off x="5724128" y="3223284"/>
          <a:ext cx="1080120" cy="648072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2">
              <a:lumMod val="60000"/>
              <a:lumOff val="40000"/>
            </a:schemeClr>
          </a:solidFill>
          <a:tailEnd type="arrow"/>
        </a:ln>
      </cdr:spPr>
      <cdr:style>
        <a:lnRef xmlns:a="http://schemas.openxmlformats.org/drawingml/2006/main" idx="2">
          <a:schemeClr val="accent5"/>
        </a:lnRef>
        <a:fillRef xmlns:a="http://schemas.openxmlformats.org/drawingml/2006/main" idx="0">
          <a:schemeClr val="accent5"/>
        </a:fillRef>
        <a:effectRef xmlns:a="http://schemas.openxmlformats.org/drawingml/2006/main" idx="1">
          <a:schemeClr val="accent5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0.18284</cdr:x>
      <cdr:y>0.7723</cdr:y>
    </cdr:from>
    <cdr:to>
      <cdr:x>0.33729</cdr:x>
      <cdr:y>0.79815</cdr:y>
    </cdr:to>
    <cdr:sp macro="" textlink="">
      <cdr:nvSpPr>
        <cdr:cNvPr id="12" name="Прямая со стрелкой 5"/>
        <cdr:cNvSpPr/>
      </cdr:nvSpPr>
      <cdr:spPr>
        <a:xfrm xmlns:a="http://schemas.openxmlformats.org/drawingml/2006/main">
          <a:off x="1619672" y="4303404"/>
          <a:ext cx="1368152" cy="144016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accent6">
              <a:lumMod val="75000"/>
            </a:schemeClr>
          </a:solidFill>
          <a:tailEnd type="arrow"/>
        </a:ln>
      </cdr:spPr>
      <cdr:style>
        <a:lnRef xmlns:a="http://schemas.openxmlformats.org/drawingml/2006/main" idx="2">
          <a:schemeClr val="accent6"/>
        </a:lnRef>
        <a:fillRef xmlns:a="http://schemas.openxmlformats.org/drawingml/2006/main" idx="0">
          <a:schemeClr val="accent6"/>
        </a:fillRef>
        <a:effectRef xmlns:a="http://schemas.openxmlformats.org/drawingml/2006/main" idx="1">
          <a:schemeClr val="accent6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0.26413</cdr:x>
      <cdr:y>0.81107</cdr:y>
    </cdr:from>
    <cdr:to>
      <cdr:x>0.39419</cdr:x>
      <cdr:y>0.87569</cdr:y>
    </cdr:to>
    <cdr:sp macro="" textlink="">
      <cdr:nvSpPr>
        <cdr:cNvPr id="13" name="Прямая со стрелкой 6"/>
        <cdr:cNvSpPr/>
      </cdr:nvSpPr>
      <cdr:spPr>
        <a:xfrm xmlns:a="http://schemas.openxmlformats.org/drawingml/2006/main" flipV="1">
          <a:off x="2339751" y="4519427"/>
          <a:ext cx="1152129" cy="360039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0.43484</cdr:x>
      <cdr:y>0.82399</cdr:y>
    </cdr:from>
    <cdr:to>
      <cdr:x>0.46735</cdr:x>
      <cdr:y>0.87569</cdr:y>
    </cdr:to>
    <cdr:sp macro="" textlink="">
      <cdr:nvSpPr>
        <cdr:cNvPr id="14" name="Прямая со стрелкой 7"/>
        <cdr:cNvSpPr/>
      </cdr:nvSpPr>
      <cdr:spPr>
        <a:xfrm xmlns:a="http://schemas.openxmlformats.org/drawingml/2006/main" flipH="1" flipV="1">
          <a:off x="3851920" y="4591435"/>
          <a:ext cx="288032" cy="288031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4"/>
        </a:lnRef>
        <a:fillRef xmlns:a="http://schemas.openxmlformats.org/drawingml/2006/main" idx="0">
          <a:schemeClr val="accent4"/>
        </a:fillRef>
        <a:effectRef xmlns:a="http://schemas.openxmlformats.org/drawingml/2006/main" idx="1">
          <a:schemeClr val="accent4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0.54051</cdr:x>
      <cdr:y>0.82399</cdr:y>
    </cdr:from>
    <cdr:to>
      <cdr:x>0.75999</cdr:x>
      <cdr:y>0.8322</cdr:y>
    </cdr:to>
    <cdr:sp macro="" textlink="">
      <cdr:nvSpPr>
        <cdr:cNvPr id="15" name="Прямая со стрелкой 8"/>
        <cdr:cNvSpPr/>
      </cdr:nvSpPr>
      <cdr:spPr>
        <a:xfrm xmlns:a="http://schemas.openxmlformats.org/drawingml/2006/main" flipH="1" flipV="1">
          <a:off x="4788024" y="4591435"/>
          <a:ext cx="1944216" cy="45719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32EE7A"/>
          </a:solidFill>
          <a:tailEnd type="arrow"/>
        </a:ln>
      </cdr:spPr>
      <cdr:style>
        <a:lnRef xmlns:a="http://schemas.openxmlformats.org/drawingml/2006/main" idx="2">
          <a:schemeClr val="accent3"/>
        </a:lnRef>
        <a:fillRef xmlns:a="http://schemas.openxmlformats.org/drawingml/2006/main" idx="0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0.1991</cdr:x>
      <cdr:y>0.488</cdr:y>
    </cdr:from>
    <cdr:to>
      <cdr:x>0.32103</cdr:x>
      <cdr:y>0.61723</cdr:y>
    </cdr:to>
    <cdr:sp macro="" textlink="">
      <cdr:nvSpPr>
        <cdr:cNvPr id="8" name="Прямая со стрелкой 7"/>
        <cdr:cNvSpPr/>
      </cdr:nvSpPr>
      <cdr:spPr>
        <a:xfrm xmlns:a="http://schemas.openxmlformats.org/drawingml/2006/main">
          <a:off x="1763688" y="2719228"/>
          <a:ext cx="1080120" cy="720079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25400" cap="flat" cmpd="sng" algn="ctr">
          <a:solidFill>
            <a:srgbClr val="66FFFF"/>
          </a:solidFill>
          <a:prstDash val="solid"/>
          <a:tailEnd type="arrow"/>
        </a:ln>
        <a:effectLst xmlns:a="http://schemas.openxmlformats.org/drawingml/2006/main">
          <a:outerShdw blurRad="40000" dist="20000" dir="5400000" rotWithShape="0">
            <a:srgbClr val="000000">
              <a:alpha val="38000"/>
            </a:srgbClr>
          </a:outerShdw>
        </a:effectLst>
      </cdr:spPr>
      <cdr:style>
        <a:lnRef xmlns:a="http://schemas.openxmlformats.org/drawingml/2006/main" idx="2">
          <a:schemeClr val="accent6"/>
        </a:lnRef>
        <a:fillRef xmlns:a="http://schemas.openxmlformats.org/drawingml/2006/main" idx="0">
          <a:schemeClr val="accent6"/>
        </a:fillRef>
        <a:effectRef xmlns:a="http://schemas.openxmlformats.org/drawingml/2006/main" idx="1">
          <a:schemeClr val="accent6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0.78689</cdr:x>
      <cdr:y>0.01333</cdr:y>
    </cdr:from>
    <cdr:to>
      <cdr:x>0.9918</cdr:x>
      <cdr:y>0.09333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6858048" y="71438"/>
          <a:ext cx="1785950" cy="4286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r"/>
          <a:r>
            <a:rPr lang="ru-RU" sz="1500" dirty="0" smtClean="0"/>
            <a:t>млн. рублей</a:t>
          </a:r>
          <a:endParaRPr lang="ru-RU" sz="1500" dirty="0"/>
        </a:p>
      </cdr:txBody>
    </cdr:sp>
  </cdr:relSizeAnchor>
  <cdr:relSizeAnchor xmlns:cdr="http://schemas.openxmlformats.org/drawingml/2006/chartDrawing">
    <cdr:from>
      <cdr:x>0.69402</cdr:x>
      <cdr:y>0.75262</cdr:y>
    </cdr:from>
    <cdr:to>
      <cdr:x>1</cdr:x>
      <cdr:y>1</cdr:y>
    </cdr:to>
    <cdr:sp macro="" textlink="">
      <cdr:nvSpPr>
        <cdr:cNvPr id="3" name="Вертикальный свиток 2"/>
        <cdr:cNvSpPr/>
      </cdr:nvSpPr>
      <cdr:spPr>
        <a:xfrm xmlns:a="http://schemas.openxmlformats.org/drawingml/2006/main">
          <a:off x="6048672" y="4032448"/>
          <a:ext cx="2666764" cy="1325402"/>
        </a:xfrm>
        <a:prstGeom xmlns:a="http://schemas.openxmlformats.org/drawingml/2006/main" prst="verticalScroll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0.71054</cdr:x>
      <cdr:y>0.7795</cdr:y>
    </cdr:from>
    <cdr:to>
      <cdr:x>0.98319</cdr:x>
      <cdr:y>0.95103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6192688" y="4176464"/>
          <a:ext cx="2376264" cy="9190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800" b="1" dirty="0" smtClean="0">
              <a:solidFill>
                <a:schemeClr val="bg1">
                  <a:lumMod val="95000"/>
                </a:schemeClr>
              </a:solidFill>
            </a:rPr>
            <a:t>Рост к 2017г.</a:t>
          </a:r>
        </a:p>
        <a:p xmlns:a="http://schemas.openxmlformats.org/drawingml/2006/main">
          <a:pPr algn="ctr"/>
          <a:r>
            <a:rPr lang="ru-RU" sz="1800" b="1" dirty="0" smtClean="0">
              <a:solidFill>
                <a:schemeClr val="bg1">
                  <a:lumMod val="95000"/>
                </a:schemeClr>
              </a:solidFill>
            </a:rPr>
            <a:t> на 13,7 млн. рублей </a:t>
          </a:r>
        </a:p>
        <a:p xmlns:a="http://schemas.openxmlformats.org/drawingml/2006/main">
          <a:pPr algn="ctr"/>
          <a:r>
            <a:rPr lang="ru-RU" sz="1800" b="1" dirty="0" smtClean="0">
              <a:solidFill>
                <a:schemeClr val="bg1">
                  <a:lumMod val="95000"/>
                </a:schemeClr>
              </a:solidFill>
            </a:rPr>
            <a:t>или на 11,1%</a:t>
          </a:r>
          <a:endParaRPr lang="ru-RU" sz="1800" b="1" dirty="0">
            <a:solidFill>
              <a:schemeClr val="bg1">
                <a:lumMod val="95000"/>
              </a:schemeClr>
            </a:solidFill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0.79508</cdr:x>
      <cdr:y>0</cdr:y>
    </cdr:from>
    <cdr:to>
      <cdr:x>1</cdr:x>
      <cdr:y>0.08108</cdr:y>
    </cdr:to>
    <cdr:sp macro="" textlink="">
      <cdr:nvSpPr>
        <cdr:cNvPr id="11" name="TextBox 1"/>
        <cdr:cNvSpPr txBox="1"/>
      </cdr:nvSpPr>
      <cdr:spPr>
        <a:xfrm xmlns:a="http://schemas.openxmlformats.org/drawingml/2006/main">
          <a:off x="7000924" y="-71438"/>
          <a:ext cx="1785950" cy="4286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r"/>
          <a:r>
            <a:rPr lang="ru-RU" sz="1500" b="1" dirty="0" smtClean="0"/>
            <a:t>млн. рублей</a:t>
          </a:r>
          <a:endParaRPr lang="ru-RU" sz="1500" b="1" dirty="0"/>
        </a:p>
      </cdr:txBody>
    </cdr:sp>
  </cdr:relSizeAnchor>
  <cdr:relSizeAnchor xmlns:cdr="http://schemas.openxmlformats.org/drawingml/2006/chartDrawing">
    <cdr:from>
      <cdr:x>0.12393</cdr:x>
      <cdr:y>0.02585</cdr:y>
    </cdr:from>
    <cdr:to>
      <cdr:x>0.52051</cdr:x>
      <cdr:y>0.31015</cdr:y>
    </cdr:to>
    <cdr:sp macro="" textlink="">
      <cdr:nvSpPr>
        <cdr:cNvPr id="19" name="Выноска со стрелкой вниз 18"/>
        <cdr:cNvSpPr/>
      </cdr:nvSpPr>
      <cdr:spPr>
        <a:xfrm xmlns:a="http://schemas.openxmlformats.org/drawingml/2006/main">
          <a:off x="1080120" y="144016"/>
          <a:ext cx="3456384" cy="1584176"/>
        </a:xfrm>
        <a:prstGeom xmlns:a="http://schemas.openxmlformats.org/drawingml/2006/main" prst="downArrowCallout">
          <a:avLst>
            <a:gd name="adj1" fmla="val 25000"/>
            <a:gd name="adj2" fmla="val 25000"/>
            <a:gd name="adj3" fmla="val 25000"/>
            <a:gd name="adj4" fmla="val 38626"/>
          </a:avLst>
        </a:prstGeom>
        <a:blipFill xmlns:a="http://schemas.openxmlformats.org/drawingml/2006/main">
          <a:blip xmlns:r="http://schemas.openxmlformats.org/officeDocument/2006/relationships" r:embed="rId1"/>
          <a:tile tx="0" ty="0" sx="100000" sy="100000" flip="none" algn="tl"/>
        </a:blipFill>
        <a:ln xmlns:a="http://schemas.openxmlformats.org/drawingml/2006/main" w="25400" cap="flat" cmpd="sng" algn="ctr">
          <a:solidFill>
            <a:srgbClr val="4F81BD">
              <a:shade val="50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ru-RU" sz="1600" b="1" dirty="0" smtClean="0">
              <a:solidFill>
                <a:sysClr val="windowText" lastClr="000000"/>
              </a:solidFill>
            </a:rPr>
            <a:t>План  исполнен</a:t>
          </a:r>
        </a:p>
        <a:p xmlns:a="http://schemas.openxmlformats.org/drawingml/2006/main">
          <a:pPr algn="ctr"/>
          <a:r>
            <a:rPr lang="ru-RU" sz="1600" b="1" dirty="0" smtClean="0">
              <a:solidFill>
                <a:sysClr val="windowText" lastClr="000000"/>
              </a:solidFill>
            </a:rPr>
            <a:t>  на </a:t>
          </a:r>
          <a:r>
            <a:rPr lang="ru-RU" sz="1600" b="1" dirty="0" smtClean="0">
              <a:solidFill>
                <a:sysClr val="windowText" lastClr="000000"/>
              </a:solidFill>
            </a:rPr>
            <a:t>0,2 млн. рублей  или  15,4%</a:t>
          </a:r>
          <a:endParaRPr lang="ru-RU" sz="1600" b="1" dirty="0">
            <a:solidFill>
              <a:sysClr val="windowText" lastClr="000000"/>
            </a:solidFill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0.7309</cdr:x>
      <cdr:y>0.52632</cdr:y>
    </cdr:from>
    <cdr:to>
      <cdr:x>0.98264</cdr:x>
      <cdr:y>0.88159</cdr:y>
    </cdr:to>
    <cdr:sp macro="" textlink="">
      <cdr:nvSpPr>
        <cdr:cNvPr id="14" name="Горизонтальный свиток 13"/>
        <cdr:cNvSpPr/>
      </cdr:nvSpPr>
      <cdr:spPr>
        <a:xfrm xmlns:a="http://schemas.openxmlformats.org/drawingml/2006/main">
          <a:off x="6015054" y="2857520"/>
          <a:ext cx="2071719" cy="1928863"/>
        </a:xfrm>
        <a:prstGeom xmlns:a="http://schemas.openxmlformats.org/drawingml/2006/main" prst="horizontalScroll">
          <a:avLst/>
        </a:prstGeom>
        <a:gradFill xmlns:a="http://schemas.openxmlformats.org/drawingml/2006/main">
          <a:gsLst>
            <a:gs pos="0">
              <a:schemeClr val="accent5">
                <a:tint val="10000"/>
                <a:satMod val="300000"/>
              </a:schemeClr>
            </a:gs>
            <a:gs pos="34000">
              <a:schemeClr val="accent5">
                <a:tint val="13500"/>
                <a:satMod val="250000"/>
              </a:schemeClr>
            </a:gs>
            <a:gs pos="100000">
              <a:schemeClr val="accent5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pPr algn="ctr"/>
          <a:r>
            <a:rPr lang="ru-RU" sz="1500" b="1" i="1" dirty="0" smtClean="0">
              <a:solidFill>
                <a:schemeClr val="tx1"/>
              </a:solidFill>
            </a:rPr>
            <a:t>Безвозмездные поступления в 2018 году исполнены на 97,0%</a:t>
          </a:r>
          <a:endParaRPr lang="ru-RU" sz="1500" b="1" i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0.43056</cdr:x>
      <cdr:y>0.81481</cdr:y>
    </cdr:from>
    <cdr:to>
      <cdr:x>0.82986</cdr:x>
      <cdr:y>0.90123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543296" y="4714908"/>
          <a:ext cx="3286148" cy="5000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0.30555</cdr:x>
      <cdr:y>0.90789</cdr:y>
    </cdr:from>
    <cdr:to>
      <cdr:x>0.85243</cdr:x>
      <cdr:y>0.97368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514592" y="4929222"/>
          <a:ext cx="4500594" cy="357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500" b="1" dirty="0" smtClean="0">
              <a:latin typeface="Comic Sans MS" pitchFamily="66" charset="0"/>
            </a:rPr>
            <a:t>Всего – </a:t>
          </a:r>
          <a:r>
            <a:rPr lang="ru-RU" sz="1500" b="1" dirty="0" smtClean="0">
              <a:latin typeface="Comic Sans MS" pitchFamily="66" charset="0"/>
            </a:rPr>
            <a:t>324,0       </a:t>
          </a:r>
          <a:r>
            <a:rPr lang="ru-RU" sz="1500" b="1" dirty="0" smtClean="0">
              <a:latin typeface="Comic Sans MS" pitchFamily="66" charset="0"/>
            </a:rPr>
            <a:t>Всего – </a:t>
          </a:r>
          <a:r>
            <a:rPr lang="ru-RU" sz="1500" b="1" dirty="0" smtClean="0">
              <a:latin typeface="Comic Sans MS" pitchFamily="66" charset="0"/>
            </a:rPr>
            <a:t>333,9</a:t>
          </a:r>
          <a:endParaRPr lang="ru-RU" sz="1500" b="1" dirty="0">
            <a:latin typeface="Comic Sans MS" pitchFamily="66" charset="0"/>
          </a:endParaRPr>
        </a:p>
      </cdr:txBody>
    </cdr:sp>
  </cdr:relSizeAnchor>
  <cdr:relSizeAnchor xmlns:cdr="http://schemas.openxmlformats.org/drawingml/2006/chartDrawing">
    <cdr:from>
      <cdr:x>0.75069</cdr:x>
      <cdr:y>0.03947</cdr:y>
    </cdr:from>
    <cdr:to>
      <cdr:x>0.98264</cdr:x>
      <cdr:y>0.14589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6177880" y="214294"/>
          <a:ext cx="1908854" cy="5777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2000" b="1" dirty="0" smtClean="0"/>
            <a:t>млн. рублей</a:t>
          </a:r>
          <a:endParaRPr lang="ru-RU" sz="2000" b="1" dirty="0"/>
        </a:p>
      </cdr:txBody>
    </cdr:sp>
  </cdr:relSizeAnchor>
  <cdr:relSizeAnchor xmlns:cdr="http://schemas.openxmlformats.org/drawingml/2006/chartDrawing">
    <cdr:from>
      <cdr:x>0.41819</cdr:x>
      <cdr:y>0.07611</cdr:y>
    </cdr:from>
    <cdr:to>
      <cdr:x>0.55708</cdr:x>
      <cdr:y>0.16057</cdr:y>
    </cdr:to>
    <cdr:sp macro="" textlink="">
      <cdr:nvSpPr>
        <cdr:cNvPr id="6" name="Скругленная прямоугольная выноска 5"/>
        <cdr:cNvSpPr/>
      </cdr:nvSpPr>
      <cdr:spPr>
        <a:xfrm xmlns:a="http://schemas.openxmlformats.org/drawingml/2006/main">
          <a:off x="3441576" y="413238"/>
          <a:ext cx="1143009" cy="458558"/>
        </a:xfrm>
        <a:prstGeom xmlns:a="http://schemas.openxmlformats.org/drawingml/2006/main" prst="wedgeRoundRectCallout">
          <a:avLst>
            <a:gd name="adj1" fmla="val -86965"/>
            <a:gd name="adj2" fmla="val 24850"/>
            <a:gd name="adj3" fmla="val 16667"/>
          </a:avLst>
        </a:prstGeom>
        <a:solidFill xmlns:a="http://schemas.openxmlformats.org/drawingml/2006/main">
          <a:srgbClr val="C0504D">
            <a:lumMod val="20000"/>
            <a:lumOff val="80000"/>
          </a:srgbClr>
        </a:solidFill>
        <a:ln xmlns:a="http://schemas.openxmlformats.org/drawingml/2006/main" w="25400" cap="flat" cmpd="sng" algn="ctr">
          <a:solidFill>
            <a:srgbClr val="4F81BD">
              <a:shade val="50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ru-RU" sz="1600" b="1" dirty="0" smtClean="0">
              <a:solidFill>
                <a:sysClr val="windowText" lastClr="000000"/>
              </a:solidFill>
            </a:rPr>
            <a:t>   100,0%</a:t>
          </a:r>
          <a:endParaRPr lang="ru-RU" sz="1600" b="1" dirty="0">
            <a:solidFill>
              <a:sysClr val="windowText" lastClr="000000"/>
            </a:solidFill>
          </a:endParaRPr>
        </a:p>
      </cdr:txBody>
    </cdr:sp>
  </cdr:relSizeAnchor>
  <cdr:relSizeAnchor xmlns:cdr="http://schemas.openxmlformats.org/drawingml/2006/chartDrawing">
    <cdr:from>
      <cdr:x>0.36632</cdr:x>
      <cdr:y>0.26652</cdr:y>
    </cdr:from>
    <cdr:to>
      <cdr:x>0.50521</cdr:x>
      <cdr:y>0.35099</cdr:y>
    </cdr:to>
    <cdr:sp macro="" textlink="">
      <cdr:nvSpPr>
        <cdr:cNvPr id="8" name="Скругленная прямоугольная выноска 7"/>
        <cdr:cNvSpPr/>
      </cdr:nvSpPr>
      <cdr:spPr>
        <a:xfrm xmlns:a="http://schemas.openxmlformats.org/drawingml/2006/main">
          <a:off x="3014658" y="1447000"/>
          <a:ext cx="1143010" cy="458612"/>
        </a:xfrm>
        <a:prstGeom xmlns:a="http://schemas.openxmlformats.org/drawingml/2006/main" prst="wedgeRoundRectCallout">
          <a:avLst>
            <a:gd name="adj1" fmla="val -86965"/>
            <a:gd name="adj2" fmla="val 24850"/>
            <a:gd name="adj3" fmla="val 16667"/>
          </a:avLst>
        </a:prstGeom>
        <a:solidFill xmlns:a="http://schemas.openxmlformats.org/drawingml/2006/main">
          <a:srgbClr val="C0504D">
            <a:lumMod val="20000"/>
            <a:lumOff val="80000"/>
          </a:srgbClr>
        </a:solidFill>
        <a:ln xmlns:a="http://schemas.openxmlformats.org/drawingml/2006/main" w="25400" cap="flat" cmpd="sng" algn="ctr">
          <a:solidFill>
            <a:srgbClr val="4F81BD">
              <a:shade val="50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ru-RU" sz="1600" b="1" dirty="0" smtClean="0">
              <a:solidFill>
                <a:sysClr val="windowText" lastClr="000000"/>
              </a:solidFill>
            </a:rPr>
            <a:t>79,4%</a:t>
          </a:r>
          <a:endParaRPr lang="ru-RU" sz="1600" b="1" dirty="0">
            <a:solidFill>
              <a:sysClr val="windowText" lastClr="000000"/>
            </a:solidFill>
          </a:endParaRPr>
        </a:p>
      </cdr:txBody>
    </cdr:sp>
  </cdr:relSizeAnchor>
  <cdr:relSizeAnchor xmlns:cdr="http://schemas.openxmlformats.org/drawingml/2006/chartDrawing">
    <cdr:from>
      <cdr:x>0.78299</cdr:x>
      <cdr:y>0.45073</cdr:y>
    </cdr:from>
    <cdr:to>
      <cdr:x>0.92188</cdr:x>
      <cdr:y>0.5352</cdr:y>
    </cdr:to>
    <cdr:sp macro="" textlink="">
      <cdr:nvSpPr>
        <cdr:cNvPr id="10" name="Скругленная прямоугольная выноска 9"/>
        <cdr:cNvSpPr/>
      </cdr:nvSpPr>
      <cdr:spPr>
        <a:xfrm xmlns:a="http://schemas.openxmlformats.org/drawingml/2006/main">
          <a:off x="6443682" y="2447132"/>
          <a:ext cx="1143010" cy="458612"/>
        </a:xfrm>
        <a:prstGeom xmlns:a="http://schemas.openxmlformats.org/drawingml/2006/main" prst="wedgeRoundRectCallout">
          <a:avLst>
            <a:gd name="adj1" fmla="val -86965"/>
            <a:gd name="adj2" fmla="val 24850"/>
            <a:gd name="adj3" fmla="val 16667"/>
          </a:avLst>
        </a:prstGeom>
        <a:solidFill xmlns:a="http://schemas.openxmlformats.org/drawingml/2006/main">
          <a:srgbClr val="C0504D">
            <a:lumMod val="20000"/>
            <a:lumOff val="80000"/>
          </a:srgbClr>
        </a:solidFill>
        <a:ln xmlns:a="http://schemas.openxmlformats.org/drawingml/2006/main" w="25400" cap="flat" cmpd="sng" algn="ctr">
          <a:solidFill>
            <a:srgbClr val="4F81BD">
              <a:shade val="50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ru-RU" sz="1600" b="1" dirty="0" smtClean="0">
              <a:solidFill>
                <a:sysClr val="windowText" lastClr="000000"/>
              </a:solidFill>
            </a:rPr>
            <a:t>  99,9%</a:t>
          </a:r>
          <a:endParaRPr lang="ru-RU" sz="1600" b="1" dirty="0">
            <a:solidFill>
              <a:sysClr val="windowText" lastClr="000000"/>
            </a:solidFill>
          </a:endParaRPr>
        </a:p>
      </cdr:txBody>
    </cdr:sp>
  </cdr:relSizeAnchor>
  <cdr:relSizeAnchor xmlns:cdr="http://schemas.openxmlformats.org/drawingml/2006/chartDrawing">
    <cdr:from>
      <cdr:x>0.32195</cdr:x>
      <cdr:y>0.65968</cdr:y>
    </cdr:from>
    <cdr:to>
      <cdr:x>0.46084</cdr:x>
      <cdr:y>0.74415</cdr:y>
    </cdr:to>
    <cdr:sp macro="" textlink="">
      <cdr:nvSpPr>
        <cdr:cNvPr id="12" name="Скругленная прямоугольная выноска 11"/>
        <cdr:cNvSpPr/>
      </cdr:nvSpPr>
      <cdr:spPr>
        <a:xfrm xmlns:a="http://schemas.openxmlformats.org/drawingml/2006/main">
          <a:off x="2649488" y="3581590"/>
          <a:ext cx="1143010" cy="458612"/>
        </a:xfrm>
        <a:prstGeom xmlns:a="http://schemas.openxmlformats.org/drawingml/2006/main" prst="wedgeRoundRectCallout">
          <a:avLst>
            <a:gd name="adj1" fmla="val -86965"/>
            <a:gd name="adj2" fmla="val 24850"/>
            <a:gd name="adj3" fmla="val 16667"/>
          </a:avLst>
        </a:prstGeom>
        <a:solidFill xmlns:a="http://schemas.openxmlformats.org/drawingml/2006/main">
          <a:srgbClr val="C0504D">
            <a:lumMod val="20000"/>
            <a:lumOff val="80000"/>
          </a:srgbClr>
        </a:solidFill>
        <a:ln xmlns:a="http://schemas.openxmlformats.org/drawingml/2006/main" w="25400" cap="flat" cmpd="sng" algn="ctr">
          <a:solidFill>
            <a:srgbClr val="4F81BD">
              <a:shade val="50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ru-RU" sz="1600" b="1" dirty="0" smtClean="0">
              <a:solidFill>
                <a:sysClr val="windowText" lastClr="000000"/>
              </a:solidFill>
            </a:rPr>
            <a:t>   </a:t>
          </a:r>
          <a:r>
            <a:rPr lang="ru-RU" sz="1600" b="1" dirty="0" smtClean="0">
              <a:solidFill>
                <a:sysClr val="windowText" lastClr="000000"/>
              </a:solidFill>
            </a:rPr>
            <a:t>100,0%</a:t>
          </a:r>
          <a:endParaRPr lang="ru-RU" sz="1600" b="1" dirty="0">
            <a:solidFill>
              <a:sysClr val="windowText" lastClr="000000"/>
            </a:solidFill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0.71354</cdr:x>
      <cdr:y>0.79487</cdr:y>
    </cdr:from>
    <cdr:to>
      <cdr:x>0.9566</cdr:x>
      <cdr:y>1</cdr:y>
    </cdr:to>
    <cdr:sp macro="" textlink="">
      <cdr:nvSpPr>
        <cdr:cNvPr id="14" name="Горизонтальный свиток 13"/>
        <cdr:cNvSpPr/>
      </cdr:nvSpPr>
      <cdr:spPr>
        <a:xfrm xmlns:a="http://schemas.openxmlformats.org/drawingml/2006/main">
          <a:off x="5872149" y="4429156"/>
          <a:ext cx="2000293" cy="1143008"/>
        </a:xfrm>
        <a:prstGeom xmlns:a="http://schemas.openxmlformats.org/drawingml/2006/main" prst="horizontalScroll">
          <a:avLst/>
        </a:prstGeom>
        <a:gradFill xmlns:a="http://schemas.openxmlformats.org/drawingml/2006/main">
          <a:gsLst>
            <a:gs pos="0">
              <a:schemeClr val="accent5">
                <a:tint val="10000"/>
                <a:satMod val="300000"/>
              </a:schemeClr>
            </a:gs>
            <a:gs pos="34000">
              <a:schemeClr val="accent5">
                <a:tint val="13500"/>
                <a:satMod val="250000"/>
              </a:schemeClr>
            </a:gs>
            <a:gs pos="100000">
              <a:schemeClr val="accent5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pPr algn="ctr"/>
          <a:r>
            <a:rPr lang="ru-RU" sz="1350" b="1" i="1" dirty="0" smtClean="0">
              <a:solidFill>
                <a:schemeClr val="tx1"/>
              </a:solidFill>
            </a:rPr>
            <a:t>Безвозмездные поступления в 2018 году исполнены на 97,7%</a:t>
          </a:r>
        </a:p>
        <a:p xmlns:a="http://schemas.openxmlformats.org/drawingml/2006/main">
          <a:pPr algn="ctr"/>
          <a:endParaRPr lang="ru-RU" sz="1600" b="1" i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0.43056</cdr:x>
      <cdr:y>0.81481</cdr:y>
    </cdr:from>
    <cdr:to>
      <cdr:x>0.82986</cdr:x>
      <cdr:y>0.90123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543296" y="4714908"/>
          <a:ext cx="3286148" cy="5000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0.30555</cdr:x>
      <cdr:y>0.90789</cdr:y>
    </cdr:from>
    <cdr:to>
      <cdr:x>0.85243</cdr:x>
      <cdr:y>0.97368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514592" y="4929222"/>
          <a:ext cx="4500594" cy="357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500" b="1" dirty="0" smtClean="0">
              <a:latin typeface="Comic Sans MS" pitchFamily="66" charset="0"/>
            </a:rPr>
            <a:t>Всего – 38,1  Всего – 39,0</a:t>
          </a:r>
        </a:p>
        <a:p xmlns:a="http://schemas.openxmlformats.org/drawingml/2006/main">
          <a:endParaRPr lang="ru-RU" sz="1500" b="1" dirty="0">
            <a:latin typeface="Comic Sans MS" pitchFamily="66" charset="0"/>
          </a:endParaRPr>
        </a:p>
      </cdr:txBody>
    </cdr:sp>
  </cdr:relSizeAnchor>
  <cdr:relSizeAnchor xmlns:cdr="http://schemas.openxmlformats.org/drawingml/2006/chartDrawing">
    <cdr:from>
      <cdr:x>0.80903</cdr:x>
      <cdr:y>0.03846</cdr:y>
    </cdr:from>
    <cdr:to>
      <cdr:x>0.97396</cdr:x>
      <cdr:y>0.0911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6657996" y="214314"/>
          <a:ext cx="1357308" cy="2933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500" dirty="0" smtClean="0"/>
            <a:t>млн. рублей</a:t>
          </a:r>
          <a:endParaRPr lang="ru-RU" sz="1500" dirty="0"/>
        </a:p>
      </cdr:txBody>
    </cdr:sp>
  </cdr:relSizeAnchor>
  <cdr:relSizeAnchor xmlns:cdr="http://schemas.openxmlformats.org/drawingml/2006/chartDrawing">
    <cdr:from>
      <cdr:x>0.34028</cdr:x>
      <cdr:y>0.08974</cdr:y>
    </cdr:from>
    <cdr:to>
      <cdr:x>0.47917</cdr:x>
      <cdr:y>0.1742</cdr:y>
    </cdr:to>
    <cdr:sp macro="" textlink="">
      <cdr:nvSpPr>
        <cdr:cNvPr id="6" name="Скругленная прямоугольная выноска 5"/>
        <cdr:cNvSpPr/>
      </cdr:nvSpPr>
      <cdr:spPr>
        <a:xfrm xmlns:a="http://schemas.openxmlformats.org/drawingml/2006/main">
          <a:off x="2800344" y="500066"/>
          <a:ext cx="1143009" cy="470625"/>
        </a:xfrm>
        <a:prstGeom xmlns:a="http://schemas.openxmlformats.org/drawingml/2006/main" prst="wedgeRoundRectCallout">
          <a:avLst>
            <a:gd name="adj1" fmla="val -86965"/>
            <a:gd name="adj2" fmla="val 24850"/>
            <a:gd name="adj3" fmla="val 16667"/>
          </a:avLst>
        </a:prstGeom>
        <a:solidFill xmlns:a="http://schemas.openxmlformats.org/drawingml/2006/main">
          <a:srgbClr val="C0504D">
            <a:lumMod val="20000"/>
            <a:lumOff val="80000"/>
          </a:srgbClr>
        </a:solidFill>
        <a:ln xmlns:a="http://schemas.openxmlformats.org/drawingml/2006/main" w="25400" cap="flat" cmpd="sng" algn="ctr">
          <a:solidFill>
            <a:srgbClr val="4F81BD">
              <a:shade val="50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ru-RU" sz="1600" b="1" dirty="0" smtClean="0">
              <a:solidFill>
                <a:sysClr val="windowText" lastClr="000000"/>
              </a:solidFill>
            </a:rPr>
            <a:t>92,9%</a:t>
          </a:r>
          <a:endParaRPr lang="ru-RU" sz="1600" b="1" dirty="0">
            <a:solidFill>
              <a:sysClr val="windowText" lastClr="000000"/>
            </a:solidFill>
          </a:endParaRPr>
        </a:p>
      </cdr:txBody>
    </cdr:sp>
  </cdr:relSizeAnchor>
  <cdr:relSizeAnchor xmlns:cdr="http://schemas.openxmlformats.org/drawingml/2006/chartDrawing">
    <cdr:from>
      <cdr:x>0.34896</cdr:x>
      <cdr:y>0.47436</cdr:y>
    </cdr:from>
    <cdr:to>
      <cdr:x>0.48785</cdr:x>
      <cdr:y>0.55883</cdr:y>
    </cdr:to>
    <cdr:sp macro="" textlink="">
      <cdr:nvSpPr>
        <cdr:cNvPr id="10" name="Скругленная прямоугольная выноска 9"/>
        <cdr:cNvSpPr/>
      </cdr:nvSpPr>
      <cdr:spPr>
        <a:xfrm xmlns:a="http://schemas.openxmlformats.org/drawingml/2006/main">
          <a:off x="2871782" y="2643206"/>
          <a:ext cx="1143009" cy="470681"/>
        </a:xfrm>
        <a:prstGeom xmlns:a="http://schemas.openxmlformats.org/drawingml/2006/main" prst="wedgeRoundRectCallout">
          <a:avLst>
            <a:gd name="adj1" fmla="val -86965"/>
            <a:gd name="adj2" fmla="val 24850"/>
            <a:gd name="adj3" fmla="val 16667"/>
          </a:avLst>
        </a:prstGeom>
        <a:solidFill xmlns:a="http://schemas.openxmlformats.org/drawingml/2006/main">
          <a:srgbClr val="C0504D">
            <a:lumMod val="20000"/>
            <a:lumOff val="80000"/>
          </a:srgbClr>
        </a:solidFill>
        <a:ln xmlns:a="http://schemas.openxmlformats.org/drawingml/2006/main" w="25400" cap="flat" cmpd="sng" algn="ctr">
          <a:solidFill>
            <a:srgbClr val="4F81BD">
              <a:shade val="50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ru-RU" sz="1600" b="1" dirty="0" smtClean="0">
              <a:solidFill>
                <a:sysClr val="windowText" lastClr="000000"/>
              </a:solidFill>
            </a:rPr>
            <a:t>100,0%</a:t>
          </a:r>
          <a:endParaRPr lang="ru-RU" sz="1600" b="1" dirty="0">
            <a:solidFill>
              <a:sysClr val="windowText" lastClr="000000"/>
            </a:solidFill>
          </a:endParaRPr>
        </a:p>
      </cdr:txBody>
    </cdr:sp>
  </cdr:relSizeAnchor>
  <cdr:relSizeAnchor xmlns:cdr="http://schemas.openxmlformats.org/drawingml/2006/chartDrawing">
    <cdr:from>
      <cdr:x>0.82639</cdr:x>
      <cdr:y>0.66667</cdr:y>
    </cdr:from>
    <cdr:to>
      <cdr:x>0.9566</cdr:x>
      <cdr:y>0.73832</cdr:y>
    </cdr:to>
    <cdr:sp macro="" textlink="">
      <cdr:nvSpPr>
        <cdr:cNvPr id="12" name="Скругленная прямоугольная выноска 11"/>
        <cdr:cNvSpPr/>
      </cdr:nvSpPr>
      <cdr:spPr>
        <a:xfrm xmlns:a="http://schemas.openxmlformats.org/drawingml/2006/main">
          <a:off x="6800872" y="3714776"/>
          <a:ext cx="1071570" cy="399242"/>
        </a:xfrm>
        <a:prstGeom xmlns:a="http://schemas.openxmlformats.org/drawingml/2006/main" prst="wedgeRoundRectCallout">
          <a:avLst>
            <a:gd name="adj1" fmla="val -86965"/>
            <a:gd name="adj2" fmla="val 24850"/>
            <a:gd name="adj3" fmla="val 16667"/>
          </a:avLst>
        </a:prstGeom>
        <a:solidFill xmlns:a="http://schemas.openxmlformats.org/drawingml/2006/main">
          <a:srgbClr val="C0504D">
            <a:lumMod val="20000"/>
            <a:lumOff val="80000"/>
          </a:srgbClr>
        </a:solidFill>
        <a:ln xmlns:a="http://schemas.openxmlformats.org/drawingml/2006/main" w="25400" cap="flat" cmpd="sng" algn="ctr">
          <a:solidFill>
            <a:srgbClr val="4F81BD">
              <a:shade val="50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ru-RU" sz="1600" b="1" dirty="0" smtClean="0">
              <a:solidFill>
                <a:sysClr val="windowText" lastClr="000000"/>
              </a:solidFill>
            </a:rPr>
            <a:t>100,0%</a:t>
          </a:r>
          <a:endParaRPr lang="ru-RU" sz="1600" b="1" dirty="0">
            <a:solidFill>
              <a:sysClr val="windowText" lastClr="000000"/>
            </a:solidFill>
          </a:endParaRPr>
        </a:p>
      </cdr:txBody>
    </cdr:sp>
  </cdr:relSizeAnchor>
  <cdr:relSizeAnchor xmlns:cdr="http://schemas.openxmlformats.org/drawingml/2006/chartDrawing">
    <cdr:from>
      <cdr:x>0.625</cdr:x>
      <cdr:y>0.26923</cdr:y>
    </cdr:from>
    <cdr:to>
      <cdr:x>0.75521</cdr:x>
      <cdr:y>0.34088</cdr:y>
    </cdr:to>
    <cdr:sp macro="" textlink="">
      <cdr:nvSpPr>
        <cdr:cNvPr id="9" name="Скругленная прямоугольная выноска 8"/>
        <cdr:cNvSpPr/>
      </cdr:nvSpPr>
      <cdr:spPr>
        <a:xfrm xmlns:a="http://schemas.openxmlformats.org/drawingml/2006/main">
          <a:off x="5143536" y="1500198"/>
          <a:ext cx="1071570" cy="399242"/>
        </a:xfrm>
        <a:prstGeom xmlns:a="http://schemas.openxmlformats.org/drawingml/2006/main" prst="wedgeRoundRectCallout">
          <a:avLst>
            <a:gd name="adj1" fmla="val -86965"/>
            <a:gd name="adj2" fmla="val 24850"/>
            <a:gd name="adj3" fmla="val 16667"/>
          </a:avLst>
        </a:prstGeom>
        <a:solidFill xmlns:a="http://schemas.openxmlformats.org/drawingml/2006/main">
          <a:srgbClr val="C0504D">
            <a:lumMod val="20000"/>
            <a:lumOff val="80000"/>
          </a:srgbClr>
        </a:solidFill>
        <a:ln xmlns:a="http://schemas.openxmlformats.org/drawingml/2006/main" w="25400" cap="flat" cmpd="sng" algn="ctr">
          <a:solidFill>
            <a:srgbClr val="4F81BD">
              <a:shade val="50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ru-RU" sz="1600" b="1" dirty="0" smtClean="0">
              <a:solidFill>
                <a:sysClr val="windowText" lastClr="000000"/>
              </a:solidFill>
            </a:rPr>
            <a:t>94,6%</a:t>
          </a:r>
          <a:endParaRPr lang="ru-RU" sz="1600" b="1" dirty="0">
            <a:solidFill>
              <a:sysClr val="windowText" lastClr="000000"/>
            </a:solidFill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0.87674</cdr:x>
      <cdr:y>0.07892</cdr:y>
    </cdr:from>
    <cdr:to>
      <cdr:x>1</cdr:x>
      <cdr:y>0.15784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215239" y="357189"/>
          <a:ext cx="1014361" cy="3571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800" dirty="0" smtClean="0"/>
            <a:t>млн. руб.</a:t>
          </a:r>
          <a:endParaRPr lang="ru-RU" sz="1800" dirty="0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0.88889</cdr:x>
      <cdr:y>0.04735</cdr:y>
    </cdr:from>
    <cdr:to>
      <cdr:x>1</cdr:x>
      <cdr:y>0.12627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315200" y="214314"/>
          <a:ext cx="914400" cy="357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600" dirty="0"/>
            <a:t>м</a:t>
          </a:r>
          <a:r>
            <a:rPr lang="ru-RU" sz="1600" dirty="0" smtClean="0"/>
            <a:t>лн.</a:t>
          </a:r>
        </a:p>
        <a:p xmlns:a="http://schemas.openxmlformats.org/drawingml/2006/main">
          <a:r>
            <a:rPr lang="ru-RU" sz="1600" dirty="0" smtClean="0"/>
            <a:t>рублей</a:t>
          </a:r>
          <a:endParaRPr lang="ru-RU" sz="1600" dirty="0"/>
        </a:p>
      </cdr:txBody>
    </cdr:sp>
  </cdr:relSizeAnchor>
  <cdr:relSizeAnchor xmlns:cdr="http://schemas.openxmlformats.org/drawingml/2006/chartDrawing">
    <cdr:from>
      <cdr:x>0.87674</cdr:x>
      <cdr:y>0.23676</cdr:y>
    </cdr:from>
    <cdr:to>
      <cdr:x>0.98785</cdr:x>
      <cdr:y>0.4388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7215238" y="107157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254139-2994-4C45-8221-CD147C2DC806}" type="datetimeFigureOut">
              <a:rPr lang="ru-RU" smtClean="0"/>
              <a:pPr/>
              <a:t>23.04.2019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328FC2-20C0-4CF7-8222-EB2246C49C8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28FC2-20C0-4CF7-8222-EB2246C49C83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28FC2-20C0-4CF7-8222-EB2246C49C83}" type="slidenum">
              <a:rPr lang="ru-RU" smtClean="0"/>
              <a:pPr/>
              <a:t>3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28FC2-20C0-4CF7-8222-EB2246C49C83}" type="slidenum">
              <a:rPr lang="ru-RU" smtClean="0"/>
              <a:pPr/>
              <a:t>6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28FC2-20C0-4CF7-8222-EB2246C49C83}" type="slidenum">
              <a:rPr lang="ru-RU" smtClean="0"/>
              <a:pPr/>
              <a:t>10</a:t>
            </a:fld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28FC2-20C0-4CF7-8222-EB2246C49C83}" type="slidenum">
              <a:rPr lang="ru-RU" smtClean="0"/>
              <a:pPr/>
              <a:t>14</a:t>
            </a:fld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28FC2-20C0-4CF7-8222-EB2246C49C83}" type="slidenum">
              <a:rPr lang="ru-RU" smtClean="0"/>
              <a:pPr/>
              <a:t>18</a:t>
            </a:fld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28FC2-20C0-4CF7-8222-EB2246C49C83}" type="slidenum">
              <a:rPr lang="ru-RU" smtClean="0"/>
              <a:pPr/>
              <a:t>22</a:t>
            </a:fld>
            <a:endParaRPr lang="ru-R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defTabSz="912813">
              <a:defRPr/>
            </a:pPr>
            <a:fld id="{A7009F17-DEF2-4C46-95E9-EB1A8DA6D733}" type="slidenum">
              <a:rPr lang="ru-RU" altLang="ru-RU" smtClean="0">
                <a:solidFill>
                  <a:srgbClr val="000000"/>
                </a:solidFill>
              </a:rPr>
              <a:pPr defTabSz="912813">
                <a:defRPr/>
              </a:pPr>
              <a:t>25</a:t>
            </a:fld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84995" name="Rectangle 7"/>
          <p:cNvSpPr txBox="1">
            <a:spLocks noGrp="1" noChangeArrowheads="1"/>
          </p:cNvSpPr>
          <p:nvPr/>
        </p:nvSpPr>
        <p:spPr bwMode="auto">
          <a:xfrm>
            <a:off x="3849688" y="9429830"/>
            <a:ext cx="2946400" cy="495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86" tIns="45643" rIns="91286" bIns="45643" anchor="b"/>
          <a:lstStyle/>
          <a:p>
            <a:pPr algn="r"/>
            <a:fld id="{0AE488DF-BA34-434A-BE01-DBF116DD8312}" type="slidenum">
              <a:rPr lang="ru-RU" altLang="ru-RU" sz="1200">
                <a:solidFill>
                  <a:srgbClr val="000000"/>
                </a:solidFill>
              </a:rPr>
              <a:pPr algn="r"/>
              <a:t>25</a:t>
            </a:fld>
            <a:endParaRPr lang="ru-RU" altLang="ru-RU" sz="1200">
              <a:solidFill>
                <a:srgbClr val="000000"/>
              </a:solidFill>
            </a:endParaRPr>
          </a:p>
        </p:txBody>
      </p:sp>
      <p:sp>
        <p:nvSpPr>
          <p:cNvPr id="849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alt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CEC2-0C97-46AE-B8AA-403F7682407D}" type="datetimeFigureOut">
              <a:rPr lang="ru-RU" smtClean="0"/>
              <a:pPr/>
              <a:t>23.04.2019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F3FC7-2D1D-4ADB-BB2C-14D2C3B5C87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CEC2-0C97-46AE-B8AA-403F7682407D}" type="datetimeFigureOut">
              <a:rPr lang="ru-RU" smtClean="0"/>
              <a:pPr/>
              <a:t>23.04.2019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F3FC7-2D1D-4ADB-BB2C-14D2C3B5C87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CEC2-0C97-46AE-B8AA-403F7682407D}" type="datetimeFigureOut">
              <a:rPr lang="ru-RU" smtClean="0"/>
              <a:pPr/>
              <a:t>23.04.2019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F3FC7-2D1D-4ADB-BB2C-14D2C3B5C87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CEC2-0C97-46AE-B8AA-403F7682407D}" type="datetimeFigureOut">
              <a:rPr lang="ru-RU" smtClean="0"/>
              <a:pPr/>
              <a:t>23.04.2019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F3FC7-2D1D-4ADB-BB2C-14D2C3B5C87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CEC2-0C97-46AE-B8AA-403F7682407D}" type="datetimeFigureOut">
              <a:rPr lang="ru-RU" smtClean="0"/>
              <a:pPr/>
              <a:t>23.04.2019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F3FC7-2D1D-4ADB-BB2C-14D2C3B5C87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CEC2-0C97-46AE-B8AA-403F7682407D}" type="datetimeFigureOut">
              <a:rPr lang="ru-RU" smtClean="0"/>
              <a:pPr/>
              <a:t>23.04.2019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F3FC7-2D1D-4ADB-BB2C-14D2C3B5C87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CEC2-0C97-46AE-B8AA-403F7682407D}" type="datetimeFigureOut">
              <a:rPr lang="ru-RU" smtClean="0"/>
              <a:pPr/>
              <a:t>23.04.2019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F3FC7-2D1D-4ADB-BB2C-14D2C3B5C87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CEC2-0C97-46AE-B8AA-403F7682407D}" type="datetimeFigureOut">
              <a:rPr lang="ru-RU" smtClean="0"/>
              <a:pPr/>
              <a:t>23.04.2019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F3FC7-2D1D-4ADB-BB2C-14D2C3B5C87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CEC2-0C97-46AE-B8AA-403F7682407D}" type="datetimeFigureOut">
              <a:rPr lang="ru-RU" smtClean="0"/>
              <a:pPr/>
              <a:t>23.04.2019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F3FC7-2D1D-4ADB-BB2C-14D2C3B5C87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CEC2-0C97-46AE-B8AA-403F7682407D}" type="datetimeFigureOut">
              <a:rPr lang="ru-RU" smtClean="0"/>
              <a:pPr/>
              <a:t>23.04.2019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F3FC7-2D1D-4ADB-BB2C-14D2C3B5C87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CEC2-0C97-46AE-B8AA-403F7682407D}" type="datetimeFigureOut">
              <a:rPr lang="ru-RU" smtClean="0"/>
              <a:pPr/>
              <a:t>23.04.2019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F3FC7-2D1D-4ADB-BB2C-14D2C3B5C87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97CEC2-0C97-46AE-B8AA-403F7682407D}" type="datetimeFigureOut">
              <a:rPr lang="ru-RU" smtClean="0"/>
              <a:pPr/>
              <a:t>23.04.2019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3F3FC7-2D1D-4ADB-BB2C-14D2C3B5C87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chart" Target="../charts/chart9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chart" Target="../charts/chart10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gi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finans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55776" y="0"/>
            <a:ext cx="6588224" cy="6858000"/>
          </a:xfrm>
          <a:prstGeom prst="rect">
            <a:avLst/>
          </a:prstGeom>
        </p:spPr>
      </p:pic>
      <p:pic>
        <p:nvPicPr>
          <p:cNvPr id="7" name="Рисунок 6" descr="Panorama2.jpg"/>
          <p:cNvPicPr>
            <a:picLocks noChangeAspect="1"/>
          </p:cNvPicPr>
          <p:nvPr/>
        </p:nvPicPr>
        <p:blipFill>
          <a:blip r:embed="rId4" cstate="print"/>
          <a:srcRect l="42800" t="17572" r="38416" b="30586"/>
          <a:stretch>
            <a:fillRect/>
          </a:stretch>
        </p:blipFill>
        <p:spPr>
          <a:xfrm>
            <a:off x="0" y="0"/>
            <a:ext cx="2627784" cy="6858000"/>
          </a:xfrm>
          <a:prstGeom prst="rect">
            <a:avLst/>
          </a:prstGeom>
        </p:spPr>
      </p:pic>
      <p:pic>
        <p:nvPicPr>
          <p:cNvPr id="175" name="Рисунок 174" descr="gerb_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71934" y="0"/>
            <a:ext cx="1185919" cy="1340768"/>
          </a:xfrm>
          <a:prstGeom prst="rect">
            <a:avLst/>
          </a:prstGeom>
        </p:spPr>
      </p:pic>
      <p:sp>
        <p:nvSpPr>
          <p:cNvPr id="1026" name="WordArt 2" descr="Частый вертикальный"/>
          <p:cNvSpPr>
            <a:spLocks noChangeArrowheads="1" noChangeShapeType="1" noTextEdit="1"/>
          </p:cNvSpPr>
          <p:nvPr/>
        </p:nvSpPr>
        <p:spPr bwMode="auto">
          <a:xfrm>
            <a:off x="2195736" y="980728"/>
            <a:ext cx="6786610" cy="1828800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sunset" dir="t"/>
          </a:scene3d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2EE7A"/>
                </a:soli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БЮДЖЕТ ДЛЯ ГРАЖДАН</a:t>
            </a:r>
            <a:endParaRPr lang="ru-RU" sz="3600" kern="10" spc="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32EE7A"/>
              </a:solidFill>
              <a:effectLst>
                <a:outerShdw dist="45791" dir="2021404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1027" name="WordArt 3"/>
          <p:cNvSpPr>
            <a:spLocks noChangeArrowheads="1" noChangeShapeType="1" noTextEdit="1"/>
          </p:cNvSpPr>
          <p:nvPr/>
        </p:nvSpPr>
        <p:spPr bwMode="auto">
          <a:xfrm>
            <a:off x="1367136" y="3140968"/>
            <a:ext cx="7776864" cy="228601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b="1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Impact" pitchFamily="34" charset="0"/>
              </a:rPr>
              <a:t>Итоги  исполнения </a:t>
            </a:r>
          </a:p>
          <a:p>
            <a:pPr algn="ctr" rtl="0"/>
            <a:r>
              <a:rPr lang="ru-RU" sz="3600" b="1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Impact" pitchFamily="34" charset="0"/>
              </a:rPr>
              <a:t> бюджета</a:t>
            </a:r>
          </a:p>
          <a:p>
            <a:pPr algn="ctr" rtl="0"/>
            <a:r>
              <a:rPr lang="ru-RU" sz="3600" b="1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Impact" pitchFamily="34" charset="0"/>
              </a:rPr>
              <a:t>муниципального  образования</a:t>
            </a:r>
          </a:p>
          <a:p>
            <a:pPr algn="ctr" rtl="0"/>
            <a:r>
              <a:rPr lang="ru-RU" sz="3600" b="1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Impact" pitchFamily="34" charset="0"/>
              </a:rPr>
              <a:t>"Сернурский  муниципальный  район"</a:t>
            </a:r>
          </a:p>
          <a:p>
            <a:pPr algn="ctr" rtl="0"/>
            <a:r>
              <a:rPr lang="ru-RU" sz="3600" b="1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Impact" pitchFamily="34" charset="0"/>
              </a:rPr>
              <a:t>за  2018 год</a:t>
            </a:r>
            <a:endParaRPr lang="ru-RU" sz="3600" b="1" i="1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66FFFF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785818"/>
          </a:xfrm>
          <a:prstGeom prst="round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/>
            <a:lightRig rig="glow" dir="t"/>
          </a:scene3d>
          <a:sp3d contourW="12700" prstMaterial="flat">
            <a:bevelT prst="relaxedInset"/>
            <a:bevelB w="152400" h="50800" prst="softRound"/>
            <a:contourClr>
              <a:schemeClr val="accent5">
                <a:lumMod val="75000"/>
              </a:schemeClr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500" i="1" dirty="0" smtClean="0"/>
              <a:t>Безвозмездные поступления из республиканского бюджета Республики Марий Эл в 2018 году</a:t>
            </a:r>
            <a:endParaRPr lang="ru-RU" sz="2500" i="1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914400" y="1124744"/>
          <a:ext cx="8229600" cy="5429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9459" name="Picture 2" descr="C:\Documents and Settings\user\Рабочий стол\image-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500034" y="142852"/>
          <a:ext cx="8229600" cy="939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1071546"/>
          <a:ext cx="8215370" cy="53242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0330"/>
                <a:gridCol w="1857388"/>
                <a:gridCol w="1857388"/>
                <a:gridCol w="2000264"/>
              </a:tblGrid>
              <a:tr h="6022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Наименование статей</a:t>
                      </a:r>
                    </a:p>
                  </a:txBody>
                  <a:tcPr marL="68580" marR="68580" marT="0" marB="0"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Уточненный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план на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2018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год</a:t>
                      </a:r>
                    </a:p>
                  </a:txBody>
                  <a:tcPr marL="68580" marR="68580" marT="0" marB="0"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Факт 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01.01.2019 г.</a:t>
                      </a:r>
                    </a:p>
                  </a:txBody>
                  <a:tcPr marL="68580" marR="68580" marT="0" marB="0"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выпол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нения к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годовому плану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FF99"/>
                    </a:solidFill>
                  </a:tcPr>
                </a:tc>
              </a:tr>
              <a:tr h="4471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Общегосударственные вопросы</a:t>
                      </a:r>
                    </a:p>
                  </a:txBody>
                  <a:tcPr marL="68580" marR="68580" marT="0" marB="0"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36 018,6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36 018,6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100,0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FF99"/>
                    </a:solidFill>
                  </a:tcPr>
                </a:tc>
              </a:tr>
              <a:tr h="4471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Национальная безопасность  </a:t>
                      </a:r>
                    </a:p>
                  </a:txBody>
                  <a:tcPr marL="68580" marR="68580" marT="0" marB="0"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2 906,0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2 906,0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100,0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FF99"/>
                    </a:solidFill>
                  </a:tcPr>
                </a:tc>
              </a:tr>
              <a:tr h="3193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Национальная экономика</a:t>
                      </a:r>
                    </a:p>
                  </a:txBody>
                  <a:tcPr marL="68580" marR="68580" marT="0" marB="0"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18 277,1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9 338,7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51,1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FF99"/>
                    </a:solidFill>
                  </a:tcPr>
                </a:tc>
              </a:tr>
              <a:tr h="4471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Жилищно-коммунальное 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хозяйство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49 202,8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48 764,6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99,1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FF99"/>
                    </a:solidFill>
                  </a:tcPr>
                </a:tc>
              </a:tr>
              <a:tr h="31939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Образование</a:t>
                      </a:r>
                    </a:p>
                  </a:txBody>
                  <a:tcPr marL="68580" marR="68580" marT="0" marB="0"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261 052,6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261 040,5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99,9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FF99"/>
                    </a:solidFill>
                  </a:tcPr>
                </a:tc>
              </a:tr>
              <a:tr h="31939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Культура</a:t>
                      </a:r>
                    </a:p>
                  </a:txBody>
                  <a:tcPr marL="68580" marR="68580" marT="0" marB="0"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49 071,9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49 069,3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99,9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FF99"/>
                    </a:solidFill>
                  </a:tcPr>
                </a:tc>
              </a:tr>
              <a:tr h="40431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Социальная</a:t>
                      </a:r>
                      <a:r>
                        <a:rPr lang="ru-RU" sz="14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политика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28 551,8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28 493,5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99,8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FF99"/>
                    </a:solidFill>
                  </a:tcPr>
                </a:tc>
              </a:tr>
              <a:tr h="31939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Физкультура и спорт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1 042,5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1 042,5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100,0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FF99"/>
                    </a:solidFill>
                  </a:tcPr>
                </a:tc>
              </a:tr>
              <a:tr h="44714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Периодическая печать и издательства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950,0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950,0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100,0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FF99"/>
                    </a:solidFill>
                  </a:tcPr>
                </a:tc>
              </a:tr>
              <a:tr h="44714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Обслуживание муниципального долга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3,9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3,9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100,0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FF99"/>
                    </a:solidFill>
                  </a:tcPr>
                </a:tc>
              </a:tr>
              <a:tr h="44714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Финансовая помощь бюджетам др. уровней</a:t>
                      </a:r>
                    </a:p>
                  </a:txBody>
                  <a:tcPr marL="68580" marR="68580" marT="0" marB="0"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33 074,5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32 329,6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97,7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FF99"/>
                    </a:solidFill>
                  </a:tcPr>
                </a:tc>
              </a:tr>
              <a:tr h="31939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ИТОГО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480 151,7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469 957,2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97,9</a:t>
                      </a:r>
                    </a:p>
                  </a:txBody>
                  <a:tcPr marL="68580" marR="68580" marT="0" marB="0">
                    <a:solidFill>
                      <a:srgbClr val="00FF9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000" b="1" i="1" dirty="0" smtClean="0">
                <a:solidFill>
                  <a:schemeClr val="tx1"/>
                </a:solidFill>
              </a:rPr>
              <a:t>Уточненный бюджет по расходам составил </a:t>
            </a:r>
            <a:r>
              <a:rPr lang="ru-RU" sz="2400" b="1" i="1" dirty="0" smtClean="0">
                <a:solidFill>
                  <a:schemeClr val="tx1"/>
                </a:solidFill>
              </a:rPr>
              <a:t>480,2 млн. рублей, </a:t>
            </a:r>
            <a:r>
              <a:rPr lang="ru-RU" sz="2000" b="1" i="1" dirty="0" smtClean="0">
                <a:solidFill>
                  <a:schemeClr val="tx1"/>
                </a:solidFill>
              </a:rPr>
              <a:t>что </a:t>
            </a:r>
            <a:r>
              <a:rPr lang="ru-RU" sz="2000" b="1" i="1" dirty="0" smtClean="0"/>
              <a:t>на 125,9 млн. руб</a:t>
            </a:r>
            <a:r>
              <a:rPr lang="ru-RU" sz="2000" i="1" dirty="0" smtClean="0"/>
              <a:t>. </a:t>
            </a:r>
            <a:r>
              <a:rPr lang="ru-RU" sz="2000" b="1" i="1" dirty="0" smtClean="0"/>
              <a:t>больше первоначально утвержденного</a:t>
            </a:r>
            <a:r>
              <a:rPr lang="ru-RU" sz="2000" b="1" i="1" dirty="0" smtClean="0">
                <a:solidFill>
                  <a:schemeClr val="tx1"/>
                </a:solidFill>
              </a:rPr>
              <a:t>. Увеличение произошло по следующим причинам:</a:t>
            </a:r>
            <a:endParaRPr lang="ru-RU" sz="2000" b="1" i="1" dirty="0">
              <a:solidFill>
                <a:schemeClr val="tx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95536" y="1700808"/>
          <a:ext cx="8229600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23528" y="5517232"/>
            <a:ext cx="3024336" cy="1200329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Безвозмездные поступления (доля финансового участия заинтересованных лиц по газификации </a:t>
            </a:r>
            <a:r>
              <a:rPr lang="ru-RU" dirty="0" err="1" smtClean="0"/>
              <a:t>с.Кукнур</a:t>
            </a:r>
            <a:r>
              <a:rPr lang="ru-RU" dirty="0" smtClean="0"/>
              <a:t>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785818"/>
          </a:xfrm>
          <a:prstGeom prst="round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/>
            <a:lightRig rig="glow" dir="t"/>
          </a:scene3d>
          <a:sp3d contourW="12700" prstMaterial="flat">
            <a:bevelT prst="relaxedInset"/>
            <a:bevelB w="152400" h="50800" prst="softRound"/>
            <a:contourClr>
              <a:schemeClr val="accent5">
                <a:lumMod val="75000"/>
              </a:schemeClr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000" i="1" dirty="0" smtClean="0"/>
              <a:t>Межбюджетные трансферты из бюджета Сернурского муниципального района   бюджетам поселений  в 2018  году</a:t>
            </a:r>
            <a:endParaRPr lang="ru-RU" sz="2000" i="1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500034" y="1000108"/>
          <a:ext cx="8229600" cy="5572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i="1" dirty="0" smtClean="0">
                <a:solidFill>
                  <a:schemeClr val="accent1">
                    <a:lumMod val="75000"/>
                  </a:schemeClr>
                </a:solidFill>
              </a:rPr>
              <a:t>Расходы социальной сферы в 2018 году</a:t>
            </a:r>
            <a:br>
              <a:rPr lang="ru-RU" sz="3200" i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sz="32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28596" y="1571612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28596" y="1428736"/>
          <a:ext cx="8501122" cy="5000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/>
        </p:nvGraphicFramePr>
        <p:xfrm>
          <a:off x="457200" y="274638"/>
          <a:ext cx="8229600" cy="1154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457200" y="1500188"/>
          <a:ext cx="8229600" cy="4625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В 2018 году сформирован Программный бюджет, состоящий из 6 муниципальных программ: 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857224" y="1714488"/>
          <a:ext cx="7786742" cy="47777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0396"/>
                <a:gridCol w="1500198"/>
                <a:gridCol w="1714512"/>
                <a:gridCol w="1571636"/>
              </a:tblGrid>
              <a:tr h="4714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Наименование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План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Исполнение          </a:t>
                      </a:r>
                      <a:endParaRPr lang="ru-RU" sz="20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Доля, % (исполнение)                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</a:tr>
              <a:tr h="3857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Расходы по МП: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427,6</a:t>
                      </a: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417,6</a:t>
                      </a: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88,9</a:t>
                      </a: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FF99"/>
                    </a:solidFill>
                  </a:tcPr>
                </a:tc>
              </a:tr>
              <a:tr h="3857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      МП «Образование»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06EE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280,7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6EE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280,7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6EE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59,7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6EEFA"/>
                    </a:solidFill>
                  </a:tcPr>
                </a:tc>
              </a:tr>
              <a:tr h="4000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      МП «Культура»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6EE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57,3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6EE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57,3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6EE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12,2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6EEFA"/>
                    </a:solidFill>
                  </a:tcPr>
                </a:tc>
              </a:tr>
              <a:tr h="5169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      МП</a:t>
                      </a:r>
                      <a:r>
                        <a:rPr lang="ru-RU" sz="1800" b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«ЖКХ,   дорожное хозяйство»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6EE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49,0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6EE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39,7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6EE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8,4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6EEFA"/>
                    </a:solidFill>
                  </a:tcPr>
                </a:tc>
              </a:tr>
              <a:tr h="59969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МП</a:t>
                      </a:r>
                      <a:r>
                        <a:rPr lang="ru-RU" sz="1600" b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«</a:t>
                      </a: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Развитие</a:t>
                      </a:r>
                      <a:r>
                        <a:rPr lang="ru-RU" sz="1600" b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экономики»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6EE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3,8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6EE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3,1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6EE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0,7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6EEFA"/>
                    </a:solidFill>
                  </a:tcPr>
                </a:tc>
              </a:tr>
              <a:tr h="49015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МП «Управление финансами»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6EE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29,7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6EE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29,7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6EE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6,3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6EEFA"/>
                    </a:solidFill>
                  </a:tcPr>
                </a:tc>
              </a:tr>
              <a:tr h="49015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МП «Развитие поселений»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6EE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7,1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6EE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7,1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6EE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1,6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6EEFA"/>
                    </a:solidFill>
                  </a:tcPr>
                </a:tc>
              </a:tr>
              <a:tr h="49015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Расходы на </a:t>
                      </a:r>
                      <a:r>
                        <a:rPr lang="ru-RU" sz="1600" b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непрограммную</a:t>
                      </a: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деятельность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52,5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52,3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11,1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FF99"/>
                    </a:solidFill>
                  </a:tcPr>
                </a:tc>
              </a:tr>
              <a:tr h="49015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Всего расходы</a:t>
                      </a:r>
                      <a:r>
                        <a:rPr lang="ru-RU" sz="1600" b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бюджета района</a:t>
                      </a: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: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480,1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469,9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100,0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966FF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429520" y="1357298"/>
            <a:ext cx="13573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млн. руб.</a:t>
            </a:r>
            <a:endParaRPr lang="ru-RU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Заголовок 1"/>
          <p:cNvSpPr>
            <a:spLocks noGrp="1"/>
          </p:cNvSpPr>
          <p:nvPr>
            <p:ph type="title"/>
          </p:nvPr>
        </p:nvSpPr>
        <p:spPr>
          <a:solidFill>
            <a:srgbClr val="CC66FF"/>
          </a:solidFill>
        </p:spPr>
        <p:txBody>
          <a:bodyPr/>
          <a:lstStyle/>
          <a:p>
            <a:pPr eaLnBrk="1" hangingPunct="1"/>
            <a:r>
              <a:rPr lang="ru-RU" sz="2800" b="1" i="1" dirty="0" smtClean="0"/>
              <a:t>Расходы на </a:t>
            </a:r>
            <a:r>
              <a:rPr lang="ru-RU" sz="2800" b="1" i="1" dirty="0" err="1" smtClean="0"/>
              <a:t>непрограммные</a:t>
            </a:r>
            <a:r>
              <a:rPr lang="ru-RU" sz="2800" b="1" i="1" dirty="0" smtClean="0"/>
              <a:t> </a:t>
            </a:r>
            <a:br>
              <a:rPr lang="ru-RU" sz="2800" b="1" i="1" dirty="0" smtClean="0"/>
            </a:br>
            <a:r>
              <a:rPr lang="ru-RU" sz="2800" b="1" i="1" dirty="0" smtClean="0"/>
              <a:t>направления деятельности 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76400"/>
          <a:ext cx="8229600" cy="46815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214290"/>
            <a:ext cx="8643998" cy="1470025"/>
          </a:xfrm>
        </p:spPr>
        <p:txBody>
          <a:bodyPr>
            <a:noAutofit/>
          </a:bodyPr>
          <a:lstStyle/>
          <a:p>
            <a:r>
              <a:rPr lang="ru-RU" sz="28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2D05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Бюджет  муниципального образования</a:t>
            </a:r>
            <a:br>
              <a:rPr lang="ru-RU" sz="28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2D05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</a:br>
            <a:r>
              <a:rPr lang="ru-RU" sz="28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2D05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"Сернурский муниципальный район"</a:t>
            </a:r>
            <a:br>
              <a:rPr lang="ru-RU" sz="28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2D05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</a:br>
            <a:r>
              <a:rPr lang="ru-RU" sz="28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2D05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на 2017 год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1571612"/>
            <a:ext cx="8319868" cy="4857784"/>
          </a:xfrm>
        </p:spPr>
        <p:txBody>
          <a:bodyPr>
            <a:normAutofit/>
          </a:bodyPr>
          <a:lstStyle/>
          <a:p>
            <a:pPr>
              <a:buSzPct val="105000"/>
            </a:pPr>
            <a:r>
              <a:rPr lang="ru-RU" sz="2500" b="1" dirty="0" smtClean="0">
                <a:solidFill>
                  <a:schemeClr val="tx1"/>
                </a:solidFill>
                <a:latin typeface="Monotype Corsiva" pitchFamily="66" charset="0"/>
                <a:cs typeface="Times New Roman" pitchFamily="18" charset="0"/>
              </a:rPr>
              <a:t> УТВЕРЖДЕН:</a:t>
            </a:r>
          </a:p>
          <a:p>
            <a:pPr algn="just">
              <a:buClr>
                <a:srgbClr val="00FF99"/>
              </a:buClr>
              <a:buSzPct val="185000"/>
              <a:buBlip>
                <a:blip r:embed="rId2"/>
              </a:buBlip>
            </a:pPr>
            <a:r>
              <a:rPr lang="ru-RU" sz="2000" dirty="0" smtClean="0">
                <a:solidFill>
                  <a:schemeClr val="tx1"/>
                </a:solidFill>
                <a:latin typeface="Franklin Gothic Medium" pitchFamily="34" charset="0"/>
                <a:cs typeface="Times New Roman" pitchFamily="18" charset="0"/>
              </a:rPr>
              <a:t>        </a:t>
            </a:r>
            <a:r>
              <a:rPr lang="ru-RU" sz="2500" dirty="0" smtClean="0">
                <a:solidFill>
                  <a:schemeClr val="tx1"/>
                </a:solidFill>
                <a:latin typeface="Monotype Corsiva" pitchFamily="66" charset="0"/>
                <a:cs typeface="Tahoma" pitchFamily="34" charset="0"/>
              </a:rPr>
              <a:t>Решением Собрания депутатов муниципального образования «Сернурский муниципальный район» от 20 декабря 2017 года № 205.</a:t>
            </a:r>
          </a:p>
          <a:p>
            <a:pPr>
              <a:buSzPct val="105000"/>
            </a:pPr>
            <a:r>
              <a:rPr lang="ru-RU" sz="2500" b="1" dirty="0" smtClean="0">
                <a:solidFill>
                  <a:schemeClr val="tx1"/>
                </a:solidFill>
                <a:latin typeface="Monotype Corsiva" pitchFamily="66" charset="0"/>
                <a:cs typeface="Tahoma" pitchFamily="34" charset="0"/>
              </a:rPr>
              <a:t>ВНЕСЕНЫ ИЗМЕНЕНИЯ И ДОПОЛНЕНИЯ:</a:t>
            </a:r>
          </a:p>
          <a:p>
            <a:pPr marL="360000" algn="just">
              <a:buClr>
                <a:srgbClr val="32EE7A"/>
              </a:buClr>
              <a:buSzPct val="85000"/>
              <a:buBlip>
                <a:blip r:embed="rId3"/>
              </a:buBlip>
            </a:pPr>
            <a:r>
              <a:rPr lang="ru-RU" sz="2500" dirty="0" smtClean="0">
                <a:solidFill>
                  <a:schemeClr val="tx1"/>
                </a:solidFill>
                <a:latin typeface="Monotype Corsiva" pitchFamily="66" charset="0"/>
                <a:cs typeface="Tahoma" pitchFamily="34" charset="0"/>
              </a:rPr>
              <a:t>    Решениями Собрания депутатов муниципального образования «Сернурский муниципальный район» от:</a:t>
            </a:r>
          </a:p>
          <a:p>
            <a:pPr marL="360000" algn="just">
              <a:buClr>
                <a:srgbClr val="32EE7A"/>
              </a:buClr>
              <a:buSzPct val="85000"/>
              <a:buBlip>
                <a:blip r:embed="rId3"/>
              </a:buBlip>
            </a:pPr>
            <a:endParaRPr lang="ru-RU" sz="2500" dirty="0" smtClean="0">
              <a:solidFill>
                <a:schemeClr val="tx1"/>
              </a:solidFill>
              <a:latin typeface="Monotype Corsiva" pitchFamily="66" charset="0"/>
              <a:cs typeface="Tahoma" pitchFamily="34" charset="0"/>
            </a:endParaRPr>
          </a:p>
          <a:p>
            <a:pPr marL="360000" algn="just">
              <a:buClr>
                <a:srgbClr val="32EE7A"/>
              </a:buClr>
              <a:buSzPct val="85000"/>
            </a:pPr>
            <a:endParaRPr lang="ru-RU" sz="2500" dirty="0" smtClean="0">
              <a:solidFill>
                <a:schemeClr val="tx1"/>
              </a:solidFill>
              <a:latin typeface="Monotype Corsiva" pitchFamily="66" charset="0"/>
              <a:cs typeface="Tahoma" pitchFamily="34" charset="0"/>
            </a:endParaRPr>
          </a:p>
          <a:p>
            <a:r>
              <a:rPr lang="ru-RU" sz="2000" i="1" dirty="0" smtClean="0">
                <a:solidFill>
                  <a:schemeClr val="tx1"/>
                </a:solidFill>
                <a:latin typeface="Monotype Corsiva" pitchFamily="66" charset="0"/>
              </a:rPr>
              <a:t> </a:t>
            </a:r>
          </a:p>
          <a:p>
            <a:pPr marL="360000" algn="just">
              <a:buSzPct val="85000"/>
              <a:buBlip>
                <a:blip r:embed="rId4"/>
              </a:buBlip>
            </a:pPr>
            <a:endParaRPr lang="ru-RU" sz="2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 smtClean="0">
              <a:solidFill>
                <a:srgbClr val="626D1D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827584" y="4702904"/>
          <a:ext cx="7488832" cy="1137564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3888432"/>
                <a:gridCol w="3600400"/>
              </a:tblGrid>
              <a:tr h="369170">
                <a:tc>
                  <a:txBody>
                    <a:bodyPr/>
                    <a:lstStyle/>
                    <a:p>
                      <a:r>
                        <a:rPr lang="ru-RU" sz="1800" b="0" dirty="0" smtClean="0"/>
                        <a:t>25 апреля 2018 года №230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07 ноября 2018 года №256</a:t>
                      </a:r>
                      <a:endParaRPr lang="ru-RU" dirty="0"/>
                    </a:p>
                  </a:txBody>
                  <a:tcPr/>
                </a:tc>
              </a:tr>
              <a:tr h="384197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18 июля 2018 года № 245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dirty="0" smtClean="0"/>
                        <a:t>19</a:t>
                      </a:r>
                      <a:r>
                        <a:rPr lang="ru-RU" sz="1800" b="0" baseline="0" dirty="0" smtClean="0"/>
                        <a:t> декабря</a:t>
                      </a:r>
                      <a:r>
                        <a:rPr lang="ru-RU" sz="1800" b="0" dirty="0" smtClean="0"/>
                        <a:t> 2018 года №265</a:t>
                      </a:r>
                      <a:endParaRPr lang="ru-RU" b="0" dirty="0"/>
                    </a:p>
                  </a:txBody>
                  <a:tcPr/>
                </a:tc>
              </a:tr>
              <a:tr h="384197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29 августа 2018 года №248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29 декабря 2018 года №271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3200" dirty="0" smtClean="0"/>
              <a:t>Всего в 2018 году Дорожный фонд </a:t>
            </a:r>
            <a:br>
              <a:rPr lang="ru-RU" sz="3200" dirty="0" smtClean="0"/>
            </a:br>
            <a:r>
              <a:rPr lang="ru-RU" sz="3200" dirty="0" smtClean="0"/>
              <a:t>составил 16,7 млн. рублей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401080" cy="4525963"/>
          </a:xfrm>
          <a:solidFill>
            <a:srgbClr val="FF99FF"/>
          </a:solidFill>
        </p:spPr>
        <p:txBody>
          <a:bodyPr>
            <a:normAutofit/>
          </a:bodyPr>
          <a:lstStyle/>
          <a:p>
            <a:pPr lvl="0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целевые мероприятия в области дорог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(8,4 млн. руб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., в том числе: РБ – 2,7 млн.рублей, акцизы – 5,7 млн.рублей);;</a:t>
            </a:r>
          </a:p>
          <a:p>
            <a:pPr lvl="0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проектирование дорог общего пользования, мест. бюджет (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0,1 млн. руб.);</a:t>
            </a:r>
          </a:p>
          <a:p>
            <a:pPr lvl="0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строительство дорог общего пользования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(7,3 млн. руб.)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(подъезд к д.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Лужала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содержание дорог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(0,9 млн. руб.).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6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В Братском районе ввели в эксплуатацию угольную котельную поселка Кобляково - Новости Братска - Братск - ВБратске.р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2643182"/>
            <a:ext cx="4465638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52721236-7cec-313c-7cec-3133385f813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571612"/>
            <a:ext cx="321471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0" fontAlgn="base" hangingPunct="0">
              <a:spcAft>
                <a:spcPct val="0"/>
              </a:spcAft>
              <a:defRPr/>
            </a:pPr>
            <a:r>
              <a:rPr lang="ru-RU" altLang="ru-RU" sz="26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Расходы по разделу </a:t>
            </a:r>
            <a:br>
              <a:rPr lang="ru-RU" altLang="ru-RU" sz="26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altLang="ru-RU" sz="26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</a:t>
            </a:r>
            <a:r>
              <a:rPr lang="ru-RU" altLang="ru-RU" sz="2600" b="1" dirty="0" err="1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Жилищно</a:t>
            </a:r>
            <a:r>
              <a:rPr lang="ru-RU" altLang="ru-RU" sz="26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–коммунальное хозяйство» составили </a:t>
            </a:r>
            <a:r>
              <a:rPr lang="ru-RU" altLang="ru-RU" sz="27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48,8 млн. рублей</a:t>
            </a:r>
            <a:r>
              <a:rPr lang="ru-RU" altLang="ru-RU" sz="26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из них: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500066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000" b="1" dirty="0" smtClean="0"/>
              <a:t>                                                        - газификация с. </a:t>
            </a:r>
            <a:r>
              <a:rPr lang="ru-RU" sz="2000" b="1" dirty="0" err="1" smtClean="0"/>
              <a:t>Кукнур</a:t>
            </a:r>
            <a:r>
              <a:rPr lang="ru-RU" sz="2000" b="1" dirty="0" smtClean="0"/>
              <a:t> – </a:t>
            </a:r>
            <a:r>
              <a:rPr lang="ru-RU" sz="2100" b="1" dirty="0" smtClean="0"/>
              <a:t>23,0 млн. рублей </a:t>
            </a:r>
            <a:r>
              <a:rPr lang="ru-RU" sz="2000" b="1" dirty="0" smtClean="0"/>
              <a:t>			    (</a:t>
            </a:r>
            <a:r>
              <a:rPr lang="ru-RU" sz="1800" b="1" dirty="0" smtClean="0"/>
              <a:t>ФБ - 14,3 млн. руб., РБ - 1,2 млн. руб.; МБ - 1,0                                     			     млн. руб., ВНБ (население) - 6,5 млн. руб.)</a:t>
            </a:r>
          </a:p>
          <a:p>
            <a:pPr>
              <a:buNone/>
            </a:pPr>
            <a:endParaRPr lang="ru-RU" sz="1800" b="1" dirty="0" smtClean="0"/>
          </a:p>
          <a:p>
            <a:pPr>
              <a:buNone/>
            </a:pPr>
            <a:endParaRPr lang="ru-RU" sz="1800" b="1" dirty="0" smtClean="0"/>
          </a:p>
          <a:p>
            <a:pPr>
              <a:buNone/>
            </a:pPr>
            <a:endParaRPr lang="ru-RU" sz="1800" b="1" dirty="0" smtClean="0"/>
          </a:p>
          <a:p>
            <a:pPr>
              <a:buNone/>
            </a:pPr>
            <a:endParaRPr lang="ru-RU" sz="1800" b="1" dirty="0" smtClean="0"/>
          </a:p>
          <a:p>
            <a:pPr>
              <a:buNone/>
            </a:pPr>
            <a:endParaRPr lang="ru-RU" sz="1800" b="1" dirty="0" smtClean="0"/>
          </a:p>
          <a:p>
            <a:pPr>
              <a:buFontTx/>
              <a:buChar char="-"/>
            </a:pPr>
            <a:r>
              <a:rPr lang="ru-RU" sz="1800" b="1" dirty="0" smtClean="0"/>
              <a:t>возмещение недополученных </a:t>
            </a:r>
          </a:p>
          <a:p>
            <a:pPr>
              <a:buNone/>
            </a:pPr>
            <a:r>
              <a:rPr lang="ru-RU" sz="1800" b="1" dirty="0" smtClean="0"/>
              <a:t>доходов и (или) возмещение </a:t>
            </a:r>
          </a:p>
          <a:p>
            <a:pPr>
              <a:buNone/>
            </a:pPr>
            <a:r>
              <a:rPr lang="ru-RU" sz="1800" b="1" dirty="0" smtClean="0"/>
              <a:t>фактически понесенных затрат</a:t>
            </a:r>
          </a:p>
          <a:p>
            <a:pPr>
              <a:buNone/>
            </a:pPr>
            <a:r>
              <a:rPr lang="ru-RU" sz="1800" b="1" dirty="0" smtClean="0"/>
              <a:t>в связи с производством </a:t>
            </a:r>
          </a:p>
          <a:p>
            <a:pPr>
              <a:buNone/>
            </a:pPr>
            <a:r>
              <a:rPr lang="ru-RU" sz="1800" b="1" dirty="0" smtClean="0"/>
              <a:t>(реализацией) товаров, </a:t>
            </a:r>
          </a:p>
          <a:p>
            <a:pPr>
              <a:buNone/>
            </a:pPr>
            <a:r>
              <a:rPr lang="ru-RU" sz="1800" b="1" dirty="0" smtClean="0"/>
              <a:t>выполнением работ, </a:t>
            </a:r>
          </a:p>
          <a:p>
            <a:pPr>
              <a:buNone/>
            </a:pPr>
            <a:r>
              <a:rPr lang="ru-RU" sz="1800" b="1" dirty="0" smtClean="0"/>
              <a:t>оказанием услуг – </a:t>
            </a:r>
            <a:r>
              <a:rPr lang="ru-RU" sz="2000" b="1" dirty="0" smtClean="0"/>
              <a:t>25,7 млн. рублей</a:t>
            </a:r>
          </a:p>
          <a:p>
            <a:pPr>
              <a:buNone/>
            </a:pPr>
            <a:r>
              <a:rPr lang="ru-RU" sz="1800" b="1" dirty="0" smtClean="0"/>
              <a:t>- обслуживание </a:t>
            </a:r>
          </a:p>
          <a:p>
            <a:pPr>
              <a:buNone/>
            </a:pPr>
            <a:r>
              <a:rPr lang="ru-RU" sz="1800" b="1" dirty="0" smtClean="0"/>
              <a:t>газопроводов </a:t>
            </a:r>
            <a:r>
              <a:rPr lang="ru-RU" sz="2000" b="1" dirty="0" smtClean="0"/>
              <a:t>- </a:t>
            </a:r>
            <a:r>
              <a:rPr lang="ru-RU" sz="2100" b="1" dirty="0" smtClean="0"/>
              <a:t>0,1 млн. рублей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2400" dirty="0" smtClean="0"/>
              <a:t>Расходы по разделу </a:t>
            </a:r>
            <a:r>
              <a:rPr lang="ru-RU" sz="2400" b="1" dirty="0" smtClean="0"/>
              <a:t>«Образование» </a:t>
            </a:r>
            <a:r>
              <a:rPr lang="ru-RU" sz="2400" dirty="0" smtClean="0"/>
              <a:t>составили 261,0 млн. рублей или 100,0% к плану года, в том числе  расходы на выполнение муниципального задания -  217,2 млн. рублей.</a:t>
            </a:r>
            <a:endParaRPr lang="ru-RU" sz="24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857224" y="1500174"/>
          <a:ext cx="7786742" cy="49379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1726"/>
                <a:gridCol w="1857388"/>
                <a:gridCol w="1643074"/>
                <a:gridCol w="1814554"/>
              </a:tblGrid>
              <a:tr h="6857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Наименование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План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 smtClean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Исполнение</a:t>
                      </a:r>
                      <a:endParaRPr lang="ru-RU" sz="20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 smtClean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%</a:t>
                      </a:r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исполнения</a:t>
                      </a:r>
                      <a:endParaRPr lang="ru-RU" sz="20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</a:tr>
              <a:tr h="5169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Образование, всего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6EE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261,0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6EE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261,0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6EE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100,0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6EEFA"/>
                    </a:solidFill>
                  </a:tcPr>
                </a:tc>
              </a:tr>
              <a:tr h="3403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в том числе:</a:t>
                      </a:r>
                    </a:p>
                  </a:txBody>
                  <a:tcPr marL="68580" marR="68580" marT="0" marB="0" anchor="b">
                    <a:solidFill>
                      <a:srgbClr val="06EE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6EE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6EE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6EEFA"/>
                    </a:solidFill>
                  </a:tcPr>
                </a:tc>
              </a:tr>
              <a:tr h="5169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Дошкольное образование</a:t>
                      </a:r>
                    </a:p>
                  </a:txBody>
                  <a:tcPr marL="68580" marR="68580" marT="0" marB="0" anchor="b">
                    <a:solidFill>
                      <a:srgbClr val="06EE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50,0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6EE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50,0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6EE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100,0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6EEFA"/>
                    </a:solidFill>
                  </a:tcPr>
                </a:tc>
              </a:tr>
              <a:tr h="5169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Общее образование</a:t>
                      </a:r>
                    </a:p>
                  </a:txBody>
                  <a:tcPr marL="68580" marR="68580" marT="0" marB="0" anchor="ctr">
                    <a:solidFill>
                      <a:srgbClr val="06EE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170,1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6EE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170,1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6EE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100,0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6EEFA"/>
                    </a:solidFill>
                  </a:tcPr>
                </a:tc>
              </a:tr>
              <a:tr h="5169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Дополнительное</a:t>
                      </a:r>
                      <a:r>
                        <a:rPr lang="ru-RU" sz="2000" b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образование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6EE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17,7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6EE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17,7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6EE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100,0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6EEFA"/>
                    </a:solidFill>
                  </a:tcPr>
                </a:tc>
              </a:tr>
              <a:tr h="5169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Молодежная политика</a:t>
                      </a:r>
                    </a:p>
                  </a:txBody>
                  <a:tcPr marL="68580" marR="68580" marT="0" marB="0" anchor="ctr">
                    <a:solidFill>
                      <a:srgbClr val="06EE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0,7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6EE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0,7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6EE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100,0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6EEFA"/>
                    </a:solidFill>
                  </a:tcPr>
                </a:tc>
              </a:tr>
              <a:tr h="103388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Другие вопросы в области образования</a:t>
                      </a:r>
                    </a:p>
                  </a:txBody>
                  <a:tcPr marL="68580" marR="68580" marT="0" marB="0" anchor="ctr">
                    <a:solidFill>
                      <a:srgbClr val="06EE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22,5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6EE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22,5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6EE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100,0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6EEFA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 rot="10800000" flipV="1">
            <a:off x="7442068" y="1162314"/>
            <a:ext cx="11001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млн. руб.</a:t>
            </a:r>
            <a:endParaRPr lang="ru-RU" sz="1400" b="1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solidFill>
            <a:srgbClr val="32EE7A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400" dirty="0" smtClean="0">
                <a:latin typeface="Monotype Corsiva" pitchFamily="66" charset="0"/>
                <a:cs typeface="Times New Roman" pitchFamily="18" charset="0"/>
              </a:rPr>
              <a:t>Расходы по отрасли Культура в 2018 году составили </a:t>
            </a:r>
            <a:br>
              <a:rPr lang="ru-RU" sz="2400" dirty="0" smtClean="0">
                <a:latin typeface="Monotype Corsiva" pitchFamily="66" charset="0"/>
                <a:cs typeface="Times New Roman" pitchFamily="18" charset="0"/>
              </a:rPr>
            </a:br>
            <a:r>
              <a:rPr lang="ru-RU" sz="2400" dirty="0" smtClean="0">
                <a:latin typeface="Monotype Corsiva" pitchFamily="66" charset="0"/>
                <a:cs typeface="Times New Roman" pitchFamily="18" charset="0"/>
              </a:rPr>
              <a:t>49,1 млн. рублей</a:t>
            </a:r>
            <a:r>
              <a:rPr lang="ru-RU" sz="2400" dirty="0" smtClean="0">
                <a:latin typeface="Monotype Corsiva" pitchFamily="66" charset="0"/>
              </a:rPr>
              <a:t> или 100,0% к плану года, в том числе  расходы на выполнение муниципального задания -  40,4 млн. рублей.</a:t>
            </a:r>
            <a:endParaRPr lang="ru-RU" sz="2400" dirty="0">
              <a:latin typeface="Monotype Corsiva" pitchFamily="66" charset="0"/>
              <a:cs typeface="Times New Roman" pitchFamily="18" charset="0"/>
            </a:endParaRPr>
          </a:p>
        </p:txBody>
      </p:sp>
      <p:graphicFrame>
        <p:nvGraphicFramePr>
          <p:cNvPr id="12" name="Содержимое 11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4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2">
                    <a:lumMod val="10000"/>
                  </a:scheme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 разделу </a:t>
            </a:r>
            <a:r>
              <a:rPr lang="ru-RU" sz="2400" i="1" u="sng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2">
                    <a:lumMod val="10000"/>
                  </a:scheme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«Социальная политика</a:t>
            </a:r>
            <a:r>
              <a:rPr lang="ru-RU" sz="24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2">
                    <a:lumMod val="10000"/>
                  </a:scheme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 расходы составили                    28,5 млн. рублей или 99,8% к годовым назначениям</a:t>
            </a:r>
            <a:br>
              <a:rPr lang="ru-RU" sz="24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2">
                    <a:lumMod val="10000"/>
                  </a:scheme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400" i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571612"/>
          <a:ext cx="8892480" cy="5286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572264" y="1857364"/>
            <a:ext cx="1571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млн. руб.</a:t>
            </a:r>
            <a:endParaRPr lang="ru-RU" sz="24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8113" y="142875"/>
            <a:ext cx="9169400" cy="105387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altLang="ru-RU" sz="2500" b="1" dirty="0" smtClean="0">
                <a:solidFill>
                  <a:srgbClr val="800000"/>
                </a:solidFill>
                <a:latin typeface="Arial" charset="0"/>
                <a:ea typeface="+mn-ea"/>
                <a:cs typeface="Arial" charset="0"/>
              </a:rPr>
              <a:t>Итоги исполнения бюджета </a:t>
            </a:r>
            <a:br>
              <a:rPr lang="ru-RU" altLang="ru-RU" sz="2500" b="1" dirty="0" smtClean="0">
                <a:solidFill>
                  <a:srgbClr val="800000"/>
                </a:solidFill>
                <a:latin typeface="Arial" charset="0"/>
                <a:ea typeface="+mn-ea"/>
                <a:cs typeface="Arial" charset="0"/>
              </a:rPr>
            </a:br>
            <a:r>
              <a:rPr lang="ru-RU" altLang="ru-RU" sz="2500" b="1" dirty="0" smtClean="0">
                <a:solidFill>
                  <a:srgbClr val="800000"/>
                </a:solidFill>
                <a:latin typeface="Arial" charset="0"/>
                <a:ea typeface="+mn-ea"/>
                <a:cs typeface="Arial" charset="0"/>
              </a:rPr>
              <a:t>МО «</a:t>
            </a:r>
            <a:r>
              <a:rPr lang="ru-RU" altLang="ru-RU" sz="2500" b="1" dirty="0" err="1" smtClean="0">
                <a:solidFill>
                  <a:srgbClr val="800000"/>
                </a:solidFill>
                <a:latin typeface="Arial" charset="0"/>
                <a:ea typeface="+mn-ea"/>
                <a:cs typeface="Arial" charset="0"/>
              </a:rPr>
              <a:t>Сернурский</a:t>
            </a:r>
            <a:r>
              <a:rPr lang="ru-RU" altLang="ru-RU" sz="2500" b="1" dirty="0" smtClean="0">
                <a:solidFill>
                  <a:srgbClr val="800000"/>
                </a:solidFill>
                <a:latin typeface="Arial" charset="0"/>
                <a:ea typeface="+mn-ea"/>
                <a:cs typeface="Arial" charset="0"/>
              </a:rPr>
              <a:t> муниципальный район» за 2018 год,</a:t>
            </a:r>
            <a:br>
              <a:rPr lang="ru-RU" altLang="ru-RU" sz="2500" b="1" dirty="0" smtClean="0">
                <a:solidFill>
                  <a:srgbClr val="800000"/>
                </a:solidFill>
                <a:latin typeface="Arial" charset="0"/>
                <a:ea typeface="+mn-ea"/>
                <a:cs typeface="Arial" charset="0"/>
              </a:rPr>
            </a:br>
            <a:r>
              <a:rPr lang="ru-RU" altLang="ru-RU" sz="2500" b="1" dirty="0" smtClean="0">
                <a:solidFill>
                  <a:srgbClr val="800000"/>
                </a:solidFill>
                <a:latin typeface="Arial" charset="0"/>
                <a:ea typeface="+mn-ea"/>
                <a:cs typeface="Arial" charset="0"/>
              </a:rPr>
              <a:t> млн. рублей</a:t>
            </a:r>
            <a:endParaRPr lang="en-US" altLang="ru-RU" sz="2500" b="1" dirty="0" smtClean="0">
              <a:solidFill>
                <a:srgbClr val="800000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3" name="Номер слайда 3"/>
          <p:cNvSpPr txBox="1">
            <a:spLocks noGrp="1"/>
          </p:cNvSpPr>
          <p:nvPr/>
        </p:nvSpPr>
        <p:spPr bwMode="auto">
          <a:xfrm>
            <a:off x="8894763" y="6659563"/>
            <a:ext cx="32385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0CD6B96-1F84-4EEF-B537-2757F0A2F511}" type="slidenum">
              <a:rPr lang="ru-RU" sz="1000" kern="0">
                <a:solidFill>
                  <a:srgbClr val="808080">
                    <a:lumMod val="60000"/>
                    <a:lumOff val="40000"/>
                  </a:srgbClr>
                </a:solidFill>
                <a:latin typeface="Calibri"/>
                <a:cs typeface="Arial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25</a:t>
            </a:fld>
            <a:endParaRPr lang="ru-RU" sz="1000" kern="0" dirty="0">
              <a:solidFill>
                <a:srgbClr val="808080">
                  <a:lumMod val="60000"/>
                  <a:lumOff val="40000"/>
                </a:srgbClr>
              </a:solidFill>
              <a:latin typeface="Calibri"/>
              <a:cs typeface="Arial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857224" y="1989054"/>
          <a:ext cx="7643865" cy="2797267"/>
        </p:xfrm>
        <a:graphic>
          <a:graphicData uri="http://schemas.openxmlformats.org/drawingml/2006/table">
            <a:tbl>
              <a:tblPr/>
              <a:tblGrid>
                <a:gridCol w="3071834"/>
                <a:gridCol w="2138690"/>
                <a:gridCol w="2433341"/>
              </a:tblGrid>
              <a:tr h="44481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План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Факт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048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Доходы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479,8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475,0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048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Расходы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480,2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469,9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14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Результат                                 ( "-" дефицит;                     "+" профицит)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-0,4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5,1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11188" y="0"/>
            <a:ext cx="8532812" cy="404813"/>
          </a:xfrm>
        </p:spPr>
        <p:txBody>
          <a:bodyPr>
            <a:noAutofit/>
          </a:bodyPr>
          <a:lstStyle/>
          <a:p>
            <a:pPr eaLnBrk="1" hangingPunct="1"/>
            <a:r>
              <a:rPr lang="ru-RU" altLang="ru-RU" sz="2500" b="1" dirty="0" smtClean="0">
                <a:solidFill>
                  <a:srgbClr val="800000"/>
                </a:solidFill>
                <a:cs typeface="Arial" pitchFamily="34" charset="0"/>
              </a:rPr>
              <a:t>Муниципальный долг на 1 января 2019 г., млн. рублей</a:t>
            </a:r>
          </a:p>
        </p:txBody>
      </p:sp>
      <p:sp>
        <p:nvSpPr>
          <p:cNvPr id="60427" name="AutoShape 4"/>
          <p:cNvSpPr>
            <a:spLocks noChangeArrowheads="1"/>
          </p:cNvSpPr>
          <p:nvPr/>
        </p:nvSpPr>
        <p:spPr bwMode="auto">
          <a:xfrm>
            <a:off x="5076056" y="5229200"/>
            <a:ext cx="3744416" cy="792088"/>
          </a:xfrm>
          <a:prstGeom prst="flowChartAlternateProcess">
            <a:avLst/>
          </a:prstGeom>
          <a:solidFill>
            <a:schemeClr val="accent5">
              <a:lumMod val="9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</a:rPr>
              <a:t>Просроченная задолженность отсутствует</a:t>
            </a:r>
          </a:p>
        </p:txBody>
      </p:sp>
      <p:sp>
        <p:nvSpPr>
          <p:cNvPr id="15" name="AutoShape 4"/>
          <p:cNvSpPr>
            <a:spLocks noChangeArrowheads="1"/>
          </p:cNvSpPr>
          <p:nvPr/>
        </p:nvSpPr>
        <p:spPr bwMode="auto">
          <a:xfrm>
            <a:off x="88364" y="5163137"/>
            <a:ext cx="4699660" cy="1589053"/>
          </a:xfrm>
          <a:prstGeom prst="flowChartAlternateProcess">
            <a:avLst/>
          </a:prstGeom>
          <a:solidFill>
            <a:schemeClr val="accent5">
              <a:lumMod val="9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</a:rPr>
              <a:t>Нормативы по объему муниципального долга и обслуживанию долга не превышены</a:t>
            </a:r>
          </a:p>
        </p:txBody>
      </p:sp>
      <p:sp>
        <p:nvSpPr>
          <p:cNvPr id="17" name="Номер слайда 3"/>
          <p:cNvSpPr txBox="1">
            <a:spLocks noGrp="1"/>
          </p:cNvSpPr>
          <p:nvPr/>
        </p:nvSpPr>
        <p:spPr bwMode="auto">
          <a:xfrm>
            <a:off x="8894763" y="6659563"/>
            <a:ext cx="32385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D805F11-9CF4-4F2F-9074-28D5D2E1CBD4}" type="slidenum">
              <a:rPr lang="ru-RU" sz="1000" kern="0">
                <a:solidFill>
                  <a:srgbClr val="808080">
                    <a:lumMod val="60000"/>
                    <a:lumOff val="40000"/>
                  </a:srgbClr>
                </a:solidFill>
                <a:latin typeface="Arial" charset="0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26</a:t>
            </a:fld>
            <a:endParaRPr lang="ru-RU" sz="1000" kern="0" dirty="0">
              <a:solidFill>
                <a:srgbClr val="808080">
                  <a:lumMod val="60000"/>
                  <a:lumOff val="40000"/>
                </a:srgbClr>
              </a:solidFill>
              <a:latin typeface="Arial" charset="0"/>
              <a:cs typeface="+mn-cs"/>
            </a:endParaRPr>
          </a:p>
        </p:txBody>
      </p:sp>
      <p:graphicFrame>
        <p:nvGraphicFramePr>
          <p:cNvPr id="8" name="Object 3"/>
          <p:cNvGraphicFramePr>
            <a:graphicFrameLocks noChangeAspect="1"/>
          </p:cNvGraphicFramePr>
          <p:nvPr/>
        </p:nvGraphicFramePr>
        <p:xfrm>
          <a:off x="247650" y="619125"/>
          <a:ext cx="81534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2" name="AutoShape 9"/>
          <p:cNvSpPr>
            <a:spLocks noChangeArrowheads="1"/>
          </p:cNvSpPr>
          <p:nvPr/>
        </p:nvSpPr>
        <p:spPr bwMode="auto">
          <a:xfrm>
            <a:off x="3131840" y="548680"/>
            <a:ext cx="3024336" cy="1224136"/>
          </a:xfrm>
          <a:prstGeom prst="wedgeRectCallout">
            <a:avLst>
              <a:gd name="adj1" fmla="val -27051"/>
              <a:gd name="adj2" fmla="val 102728"/>
            </a:avLst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400" b="1" dirty="0" smtClean="0">
                <a:cs typeface="Arial" charset="0"/>
              </a:rPr>
              <a:t>-1,0 млн. рублей</a:t>
            </a:r>
          </a:p>
          <a:p>
            <a:pPr algn="ctr">
              <a:defRPr/>
            </a:pPr>
            <a:r>
              <a:rPr lang="ru-RU" sz="2400" b="1" dirty="0" smtClean="0">
                <a:cs typeface="Arial" charset="0"/>
              </a:rPr>
              <a:t>  </a:t>
            </a:r>
            <a:r>
              <a:rPr lang="ru-RU" b="1" dirty="0">
                <a:cs typeface="Arial" charset="0"/>
              </a:rPr>
              <a:t>или</a:t>
            </a:r>
            <a:r>
              <a:rPr lang="ru-RU" sz="2400" b="1" dirty="0">
                <a:cs typeface="Arial" charset="0"/>
              </a:rPr>
              <a:t> </a:t>
            </a:r>
          </a:p>
          <a:p>
            <a:pPr algn="ctr">
              <a:defRPr/>
            </a:pPr>
            <a:r>
              <a:rPr lang="ru-RU" sz="2400" b="1" dirty="0">
                <a:cs typeface="Arial" charset="0"/>
              </a:rPr>
              <a:t>на </a:t>
            </a:r>
            <a:r>
              <a:rPr lang="ru-RU" sz="2400" b="1" dirty="0" smtClean="0">
                <a:cs typeface="Arial" charset="0"/>
              </a:rPr>
              <a:t>-50,0%</a:t>
            </a:r>
            <a:endParaRPr lang="ru-RU" sz="2400" b="1" dirty="0"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00FF99"/>
          </a:solidFill>
        </p:spPr>
        <p:txBody>
          <a:bodyPr>
            <a:normAutofit/>
          </a:bodyPr>
          <a:lstStyle/>
          <a:p>
            <a:r>
              <a:rPr lang="ru-RU" sz="3200" dirty="0" smtClean="0"/>
              <a:t>Годовой отчет МО «</a:t>
            </a:r>
            <a:r>
              <a:rPr lang="ru-RU" sz="3200" dirty="0" err="1" smtClean="0"/>
              <a:t>Сернурский</a:t>
            </a:r>
            <a:r>
              <a:rPr lang="ru-RU" sz="3200" dirty="0" smtClean="0"/>
              <a:t> муниципальный район» за 2018 год: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 fontScale="92500" lnSpcReduction="20000"/>
          </a:bodyPr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Проверен и принят Министерством финансов Республики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Марий Эл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Проверен временной контрольной комиссией, сформированной  решением Собрания депутатов МО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Сернурский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муниципальный район» от 27.02.2019 г. № 282 на период с 28 февраля 2019 года по 29 марта 2019 года 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Рассмотрен на публичных слушаниях и предложен для рассмотрения на сессии Собрания депутатов МО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Сернурский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муниципальный район»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251521" y="1643050"/>
          <a:ext cx="8640959" cy="495968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557412"/>
                <a:gridCol w="1233816"/>
                <a:gridCol w="1220289"/>
                <a:gridCol w="1227052"/>
                <a:gridCol w="1201195"/>
                <a:gridCol w="1201195"/>
              </a:tblGrid>
              <a:tr h="327990">
                <a:tc rowSpan="4"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Показатели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2018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на 1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января 2019 года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Первонач.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baseline="0" dirty="0" err="1" smtClean="0"/>
                        <a:t>утвержд</a:t>
                      </a:r>
                      <a:r>
                        <a:rPr lang="ru-RU" baseline="0" dirty="0" smtClean="0"/>
                        <a:t>. план</a:t>
                      </a:r>
                      <a:endParaRPr lang="ru-RU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Уточнен.</a:t>
                      </a:r>
                    </a:p>
                    <a:p>
                      <a:pPr algn="ctr"/>
                      <a:r>
                        <a:rPr lang="ru-RU" dirty="0" smtClean="0"/>
                        <a:t>план</a:t>
                      </a:r>
                      <a:endParaRPr lang="ru-R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Исполнение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млн. рублей</a:t>
                      </a:r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% к 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67851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aseline="0" dirty="0" smtClean="0"/>
                        <a:t>уточнен. плану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утвержд</a:t>
                      </a:r>
                      <a:r>
                        <a:rPr lang="ru-RU" dirty="0" smtClean="0"/>
                        <a:t>. плану</a:t>
                      </a:r>
                      <a:endParaRPr lang="ru-RU" dirty="0"/>
                    </a:p>
                  </a:txBody>
                  <a:tcPr/>
                </a:tc>
              </a:tr>
              <a:tr h="428628">
                <a:tc>
                  <a:txBody>
                    <a:bodyPr/>
                    <a:lstStyle/>
                    <a:p>
                      <a:r>
                        <a:rPr lang="ru-RU" dirty="0" smtClean="0"/>
                        <a:t>Доходы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354,3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479,8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475,0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99,0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134,1</a:t>
                      </a:r>
                      <a:endParaRPr lang="ru-RU" sz="2000" dirty="0"/>
                    </a:p>
                  </a:txBody>
                  <a:tcPr/>
                </a:tc>
              </a:tr>
              <a:tr h="428628">
                <a:tc>
                  <a:txBody>
                    <a:bodyPr/>
                    <a:lstStyle/>
                    <a:p>
                      <a:r>
                        <a:rPr lang="ru-RU" dirty="0" smtClean="0"/>
                        <a:t>в том числе: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2000" dirty="0"/>
                    </a:p>
                  </a:txBody>
                  <a:tcPr/>
                </a:tc>
              </a:tr>
              <a:tr h="559544">
                <a:tc>
                  <a:txBody>
                    <a:bodyPr/>
                    <a:lstStyle/>
                    <a:p>
                      <a:r>
                        <a:rPr lang="ru-RU" dirty="0" smtClean="0"/>
                        <a:t>Налоговые и неналоговые доходы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123,1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139,1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144,7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104,0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117,5</a:t>
                      </a:r>
                      <a:endParaRPr lang="ru-RU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Безвозмездные поступления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231,2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340,7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330,3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96,9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142,9</a:t>
                      </a:r>
                      <a:endParaRPr lang="ru-RU" sz="2000" dirty="0"/>
                    </a:p>
                  </a:txBody>
                  <a:tcPr/>
                </a:tc>
              </a:tr>
              <a:tr h="359504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Расходы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354,3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480,2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469,9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97,9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132,6</a:t>
                      </a:r>
                      <a:endParaRPr lang="ru-RU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Дефицит (-),</a:t>
                      </a:r>
                    </a:p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 профицит (+)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-0,4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+5,1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51" name="WordArt 3"/>
          <p:cNvSpPr>
            <a:spLocks noChangeArrowheads="1" noChangeShapeType="1" noTextEdit="1"/>
          </p:cNvSpPr>
          <p:nvPr/>
        </p:nvSpPr>
        <p:spPr bwMode="auto">
          <a:xfrm>
            <a:off x="142844" y="214290"/>
            <a:ext cx="8858312" cy="129859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endParaRPr lang="ru-RU" sz="3000" kern="10" spc="0" dirty="0">
              <a:ln w="28575">
                <a:solidFill>
                  <a:srgbClr val="000000"/>
                </a:solidFill>
                <a:round/>
                <a:headEnd/>
                <a:tailEnd/>
              </a:ln>
              <a:solidFill>
                <a:srgbClr val="00B05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Lucida Console" pitchFamily="49" charset="0"/>
              <a:cs typeface="Arial" pitchFamily="34" charset="0"/>
            </a:endParaRPr>
          </a:p>
        </p:txBody>
      </p:sp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428564" y="142852"/>
            <a:ext cx="8572592" cy="130497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B050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214282" y="142852"/>
            <a:ext cx="8715436" cy="130497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fromWordArt="1">
            <a:prstTxWarp prst="textPlain">
              <a:avLst>
                <a:gd name="adj" fmla="val 50108"/>
              </a:avLst>
            </a:prstTxWarp>
          </a:bodyPr>
          <a:lstStyle/>
          <a:p>
            <a:pPr algn="ctr" rtl="0"/>
            <a:r>
              <a:rPr lang="ru-RU" sz="28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</a:rPr>
              <a:t>Основные характеристики </a:t>
            </a:r>
          </a:p>
          <a:p>
            <a:pPr algn="ctr" rtl="0"/>
            <a:r>
              <a:rPr lang="ru-RU" sz="28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</a:rPr>
              <a:t>бюджета Сернурского муниципального района</a:t>
            </a:r>
          </a:p>
          <a:p>
            <a:pPr algn="ctr" rtl="0"/>
            <a:r>
              <a:rPr lang="ru-RU" sz="28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</a:rPr>
              <a:t>за 2018 год</a:t>
            </a:r>
            <a:endParaRPr lang="ru-RU" sz="2800" i="1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785786" y="2071655"/>
          <a:ext cx="7753376" cy="47863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123" name="WordArt 3"/>
          <p:cNvSpPr>
            <a:spLocks noChangeArrowheads="1" noChangeShapeType="1" noTextEdit="1"/>
          </p:cNvSpPr>
          <p:nvPr/>
        </p:nvSpPr>
        <p:spPr bwMode="auto">
          <a:xfrm>
            <a:off x="285720" y="142852"/>
            <a:ext cx="8858280" cy="1500198"/>
          </a:xfrm>
          <a:prstGeom prst="rect">
            <a:avLst/>
          </a:prstGeom>
          <a:gradFill flip="none" rotWithShape="1">
            <a:gsLst>
              <a:gs pos="0">
                <a:srgbClr val="FF66FF">
                  <a:tint val="66000"/>
                  <a:satMod val="160000"/>
                </a:srgbClr>
              </a:gs>
              <a:gs pos="50000">
                <a:srgbClr val="FF66FF">
                  <a:tint val="44500"/>
                  <a:satMod val="160000"/>
                </a:srgbClr>
              </a:gs>
              <a:gs pos="100000">
                <a:srgbClr val="FF66FF">
                  <a:tint val="23500"/>
                  <a:satMod val="160000"/>
                </a:srgbClr>
              </a:gs>
            </a:gsLst>
            <a:lin ang="10800000" scaled="1"/>
            <a:tileRect/>
          </a:gradFill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28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</a:rPr>
              <a:t>Динамика </a:t>
            </a:r>
            <a:r>
              <a:rPr lang="ru-RU" sz="28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</a:rPr>
              <a:t>налоговых и неналоговых доходов </a:t>
            </a:r>
            <a:r>
              <a:rPr lang="ru-RU" sz="28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ru-RU" sz="28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</a:rPr>
              <a:t>б</a:t>
            </a:r>
            <a:r>
              <a:rPr lang="ru-RU" sz="28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</a:rPr>
              <a:t>юджета </a:t>
            </a:r>
          </a:p>
          <a:p>
            <a:pPr algn="ctr" rtl="0"/>
            <a:r>
              <a:rPr lang="ru-RU" sz="28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</a:rPr>
              <a:t>муниципального образования </a:t>
            </a:r>
          </a:p>
          <a:p>
            <a:pPr algn="ctr" rtl="0"/>
            <a:r>
              <a:rPr lang="ru-RU" sz="28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</a:rPr>
              <a:t>«</a:t>
            </a:r>
            <a:r>
              <a:rPr lang="ru-RU" sz="2800" i="1" kern="10" spc="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</a:rPr>
              <a:t>Сернурский</a:t>
            </a:r>
            <a:r>
              <a:rPr lang="ru-RU" sz="28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</a:rPr>
              <a:t> муниципальный район» </a:t>
            </a:r>
            <a:endParaRPr lang="ru-RU" sz="2800" i="1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WordArt 3"/>
          <p:cNvSpPr>
            <a:spLocks noGrp="1" noChangeArrowheads="1" noChangeShapeType="1" noTextEdit="1"/>
          </p:cNvSpPr>
          <p:nvPr>
            <p:ph type="title"/>
          </p:nvPr>
        </p:nvSpPr>
        <p:spPr bwMode="auto">
          <a:xfrm>
            <a:off x="457200" y="188640"/>
            <a:ext cx="8229600" cy="1228998"/>
          </a:xfrm>
          <a:prstGeom prst="rect">
            <a:avLst/>
          </a:prstGeom>
          <a:gradFill flip="none" rotWithShape="1">
            <a:gsLst>
              <a:gs pos="0">
                <a:srgbClr val="FF66FF">
                  <a:tint val="66000"/>
                  <a:satMod val="160000"/>
                </a:srgbClr>
              </a:gs>
              <a:gs pos="50000">
                <a:srgbClr val="FF66FF">
                  <a:tint val="44500"/>
                  <a:satMod val="160000"/>
                </a:srgbClr>
              </a:gs>
              <a:gs pos="100000">
                <a:srgbClr val="FF66FF">
                  <a:tint val="23500"/>
                  <a:satMod val="160000"/>
                </a:srgbClr>
              </a:gs>
            </a:gsLst>
            <a:lin ang="10800000" scaled="1"/>
            <a:tileRect/>
          </a:gradFill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fromWordArt="1">
            <a:prstTxWarp prst="textPlain">
              <a:avLst>
                <a:gd name="adj" fmla="val 49769"/>
              </a:avLst>
            </a:prstTxWarp>
            <a:normAutofit fontScale="90000"/>
          </a:bodyPr>
          <a:lstStyle/>
          <a:p>
            <a:pPr algn="ctr" rtl="0"/>
            <a:r>
              <a:rPr lang="ru-RU" sz="28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</a:rPr>
              <a:t>Структура доходов </a:t>
            </a:r>
            <a:r>
              <a:rPr lang="ru-RU" sz="28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</a:rPr>
              <a:t>б</a:t>
            </a:r>
            <a:r>
              <a:rPr lang="ru-RU" sz="28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</a:rPr>
              <a:t>юджета </a:t>
            </a:r>
          </a:p>
          <a:p>
            <a:pPr algn="ctr" rtl="0"/>
            <a:r>
              <a:rPr lang="ru-RU" sz="28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</a:rPr>
              <a:t>муниципального образования </a:t>
            </a:r>
          </a:p>
          <a:p>
            <a:pPr algn="ctr" rtl="0"/>
            <a:r>
              <a:rPr lang="ru-RU" sz="28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</a:rPr>
              <a:t>«</a:t>
            </a:r>
            <a:r>
              <a:rPr lang="ru-RU" sz="28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</a:rPr>
              <a:t>Сернурский муниципальный район» за 2018 год</a:t>
            </a:r>
            <a:endParaRPr lang="ru-RU" sz="2800" i="1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Arial" pitchFamily="34" charset="0"/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539552" y="1397000"/>
          <a:ext cx="7848872" cy="5128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00014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300" b="1" i="1" dirty="0" smtClean="0">
                <a:solidFill>
                  <a:schemeClr val="tx2"/>
                </a:solidFill>
              </a:rPr>
              <a:t>Структура налоговых и неналоговых доходов бюджета </a:t>
            </a:r>
            <a:br>
              <a:rPr lang="ru-RU" sz="2300" b="1" i="1" dirty="0" smtClean="0">
                <a:solidFill>
                  <a:schemeClr val="tx2"/>
                </a:solidFill>
              </a:rPr>
            </a:br>
            <a:r>
              <a:rPr lang="ru-RU" sz="2300" b="1" i="1" dirty="0" smtClean="0">
                <a:solidFill>
                  <a:schemeClr val="tx2"/>
                </a:solidFill>
              </a:rPr>
              <a:t>Сернурского муниципального района </a:t>
            </a:r>
            <a:br>
              <a:rPr lang="ru-RU" sz="2300" b="1" i="1" dirty="0" smtClean="0">
                <a:solidFill>
                  <a:schemeClr val="tx2"/>
                </a:solidFill>
              </a:rPr>
            </a:br>
            <a:r>
              <a:rPr lang="ru-RU" sz="2300" b="1" i="1" dirty="0" smtClean="0">
                <a:solidFill>
                  <a:schemeClr val="tx2"/>
                </a:solidFill>
              </a:rPr>
              <a:t>в 2018 году</a:t>
            </a:r>
            <a:endParaRPr lang="ru-RU" sz="2300" b="1" i="1" dirty="0">
              <a:solidFill>
                <a:schemeClr val="tx2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285836"/>
          <a:ext cx="8858312" cy="5572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142843" y="1428736"/>
          <a:ext cx="8858316" cy="522259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133013"/>
                <a:gridCol w="1080120"/>
                <a:gridCol w="1008112"/>
                <a:gridCol w="854875"/>
                <a:gridCol w="918641"/>
                <a:gridCol w="774415"/>
                <a:gridCol w="1089140"/>
              </a:tblGrid>
              <a:tr h="343216">
                <a:tc rowSpan="3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Налоги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2017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700" dirty="0" smtClean="0"/>
                        <a:t>2018 год</a:t>
                      </a:r>
                      <a:endParaRPr lang="ru-RU" sz="17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7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700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Темп роста 2018г.  к 2017г.</a:t>
                      </a:r>
                      <a:r>
                        <a:rPr lang="ru-RU" sz="1400" baseline="0" dirty="0" smtClean="0"/>
                        <a:t>, %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65176">
                <a:tc vMerge="1"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план</a:t>
                      </a:r>
                      <a:endParaRPr lang="ru-RU" sz="14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факт</a:t>
                      </a:r>
                      <a:endParaRPr lang="ru-RU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выполнение плана</a:t>
                      </a:r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6456">
                <a:tc vMerge="1"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тыс. руб.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%</a:t>
                      </a:r>
                      <a:endParaRPr lang="ru-RU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/>
                </a:tc>
              </a:tr>
              <a:tr h="298449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Налог на доходы физических лиц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110,9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119,1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123,5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4,4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103,7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111,4</a:t>
                      </a:r>
                      <a:endParaRPr lang="ru-RU" sz="1600" dirty="0"/>
                    </a:p>
                  </a:txBody>
                  <a:tcPr/>
                </a:tc>
              </a:tr>
              <a:tr h="298449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Налоги на совокупный доход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7,3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7,6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7,6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100,0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104,1</a:t>
                      </a:r>
                      <a:endParaRPr lang="ru-RU" sz="1600" dirty="0"/>
                    </a:p>
                  </a:txBody>
                  <a:tcPr/>
                </a:tc>
              </a:tr>
              <a:tr h="298449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Государственная пошлина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1,3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1,5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1,6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0,1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106,7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123,1</a:t>
                      </a:r>
                      <a:endParaRPr lang="ru-RU" sz="1600" dirty="0"/>
                    </a:p>
                  </a:txBody>
                  <a:tcPr/>
                </a:tc>
              </a:tr>
              <a:tr h="298449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Доходы от использования имущества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3,0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2,8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2,8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0,0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100,0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93,3</a:t>
                      </a:r>
                      <a:endParaRPr lang="ru-RU" sz="1600" dirty="0"/>
                    </a:p>
                  </a:txBody>
                  <a:tcPr/>
                </a:tc>
              </a:tr>
              <a:tr h="477519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Плата</a:t>
                      </a:r>
                      <a:r>
                        <a:rPr lang="ru-RU" sz="1600" baseline="0" dirty="0" smtClean="0"/>
                        <a:t> за негативное воздействие на окружающую среду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0,3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0,5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0,5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0,0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100,0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166,7</a:t>
                      </a:r>
                      <a:endParaRPr lang="ru-RU" sz="1600" dirty="0"/>
                    </a:p>
                  </a:txBody>
                  <a:tcPr/>
                </a:tc>
              </a:tr>
              <a:tr h="477519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Акцизы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5,6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5,4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6,0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+0,4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111,1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107,1</a:t>
                      </a:r>
                      <a:endParaRPr lang="ru-RU" sz="1600" dirty="0"/>
                    </a:p>
                  </a:txBody>
                  <a:tcPr/>
                </a:tc>
              </a:tr>
              <a:tr h="981375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Доходы</a:t>
                      </a:r>
                      <a:r>
                        <a:rPr lang="ru-RU" sz="1600" baseline="0" dirty="0" smtClean="0"/>
                        <a:t> от продажи материальных и нематериальных активов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0,5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1,3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1,5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+0,2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115,4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в 3 раза</a:t>
                      </a:r>
                      <a:endParaRPr lang="ru-RU" sz="1600" dirty="0"/>
                    </a:p>
                  </a:txBody>
                  <a:tcPr/>
                </a:tc>
              </a:tr>
              <a:tr h="507363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Штрафы, санкции, возмещение ущерба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0,9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1,0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1,2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0,2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120,0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133,3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Скругленный прямоугольник 3"/>
          <p:cNvSpPr/>
          <p:nvPr/>
        </p:nvSpPr>
        <p:spPr>
          <a:xfrm>
            <a:off x="357158" y="142852"/>
            <a:ext cx="8396054" cy="1123712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>
            <a:spAutoFit/>
          </a:bodyPr>
          <a:lstStyle/>
          <a:p>
            <a:pPr algn="ctr"/>
            <a:r>
              <a:rPr lang="ru-RU" sz="20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</a:rPr>
              <a:t>Исполнение налоговых и неналоговых доходов</a:t>
            </a:r>
          </a:p>
          <a:p>
            <a:pPr algn="ctr"/>
            <a:r>
              <a:rPr lang="ru-RU" sz="20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</a:rPr>
              <a:t>бюджета  муниципального образования </a:t>
            </a:r>
          </a:p>
          <a:p>
            <a:pPr algn="ctr"/>
            <a:r>
              <a:rPr lang="ru-RU" sz="20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</a:rPr>
              <a:t>«Сернурский муниципальный район» за 2018 год</a:t>
            </a:r>
            <a:endParaRPr lang="ru-RU" sz="20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80312" y="1142984"/>
            <a:ext cx="1763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млн. рублей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42908" y="214290"/>
            <a:ext cx="8858280" cy="928710"/>
          </a:xfr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perspectiveLeft"/>
            <a:lightRig rig="threePt" dir="t"/>
          </a:scene3d>
          <a:sp3d>
            <a:bevelT prst="angle"/>
          </a:sp3d>
        </p:spPr>
        <p:txBody>
          <a:bodyPr>
            <a:noAutofit/>
          </a:bodyPr>
          <a:lstStyle/>
          <a:p>
            <a:r>
              <a:rPr lang="ru-RU" sz="2700" i="1" dirty="0" smtClean="0"/>
              <a:t>Исполнение налога на доходы физических лиц за 2018 год</a:t>
            </a:r>
            <a:endParaRPr lang="ru-RU" sz="2700" i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51520" y="1268760"/>
          <a:ext cx="8715436" cy="5357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Овальная выноска 5"/>
          <p:cNvSpPr/>
          <p:nvPr/>
        </p:nvSpPr>
        <p:spPr>
          <a:xfrm>
            <a:off x="2051720" y="1556792"/>
            <a:ext cx="2592288" cy="785818"/>
          </a:xfrm>
          <a:prstGeom prst="wedgeEllipseCallout">
            <a:avLst>
              <a:gd name="adj1" fmla="val 34408"/>
              <a:gd name="adj2" fmla="val 116196"/>
            </a:avLst>
          </a:prstGeom>
          <a:solidFill>
            <a:srgbClr val="C0504D">
              <a:lumMod val="20000"/>
              <a:lumOff val="8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700" b="1" dirty="0" smtClean="0">
                <a:solidFill>
                  <a:sysClr val="windowText" lastClr="000000"/>
                </a:solidFill>
              </a:rPr>
              <a:t>+4,4 млн.рублей</a:t>
            </a:r>
          </a:p>
          <a:p>
            <a:pPr algn="ctr"/>
            <a:r>
              <a:rPr lang="ru-RU" sz="1700" b="1" dirty="0" smtClean="0">
                <a:solidFill>
                  <a:sysClr val="windowText" lastClr="000000"/>
                </a:solidFill>
              </a:rPr>
              <a:t>или  +3,7%</a:t>
            </a:r>
            <a:endParaRPr lang="ru-RU" sz="1700" b="1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8858312" cy="857256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500" i="1" dirty="0" smtClean="0"/>
              <a:t>Исполнение доходов от продажи материальных и нематериальных активов за 2018 год</a:t>
            </a:r>
            <a:endParaRPr lang="ru-RU" sz="2500" i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51520" y="980728"/>
          <a:ext cx="8715436" cy="5572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x041e__x043f__x0438__x0441__x0430__x043d__x0438__x0435_ xmlns="6d7c22ec-c6a4-4777-88aa-bc3c76ac660e" xsi:nil="true"/>
    <_x041f__x0430__x043f__x043a__x0430_ xmlns="1c21b618-6488-4909-9489-05f383173833">2019 год</_x041f__x0430__x043f__x043a__x0430_>
    <_dlc_DocId xmlns="57504d04-691e-4fc4-8f09-4f19fdbe90f6">XXJ7TYMEEKJ2-3173-22</_dlc_DocId>
    <_dlc_DocIdUrl xmlns="57504d04-691e-4fc4-8f09-4f19fdbe90f6">
      <Url>https://vip.gov.mari.ru/sernur/_layouts/DocIdRedir.aspx?ID=XXJ7TYMEEKJ2-3173-22</Url>
      <Description>XXJ7TYMEEKJ2-3173-22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1EBA443151ADE747B2A2357184BB97A1" ma:contentTypeVersion="3" ma:contentTypeDescription="Создание документа." ma:contentTypeScope="" ma:versionID="5e55784aba460e68bc8f17772c3e9064">
  <xsd:schema xmlns:xsd="http://www.w3.org/2001/XMLSchema" xmlns:xs="http://www.w3.org/2001/XMLSchema" xmlns:p="http://schemas.microsoft.com/office/2006/metadata/properties" xmlns:ns2="57504d04-691e-4fc4-8f09-4f19fdbe90f6" xmlns:ns3="6d7c22ec-c6a4-4777-88aa-bc3c76ac660e" xmlns:ns4="1c21b618-6488-4909-9489-05f383173833" targetNamespace="http://schemas.microsoft.com/office/2006/metadata/properties" ma:root="true" ma:fieldsID="9a9fd4dccad6807d721fc9e76943c226" ns2:_="" ns3:_="" ns4:_="">
    <xsd:import namespace="57504d04-691e-4fc4-8f09-4f19fdbe90f6"/>
    <xsd:import namespace="6d7c22ec-c6a4-4777-88aa-bc3c76ac660e"/>
    <xsd:import namespace="1c21b618-6488-4909-9489-05f383173833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_x041e__x043f__x0438__x0441__x0430__x043d__x0438__x0435_" minOccurs="0"/>
                <xsd:element ref="ns4:_x041f__x0430__x043f__x043a__x0430_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504d04-691e-4fc4-8f09-4f19fdbe90f6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7c22ec-c6a4-4777-88aa-bc3c76ac660e" elementFormDefault="qualified">
    <xsd:import namespace="http://schemas.microsoft.com/office/2006/documentManagement/types"/>
    <xsd:import namespace="http://schemas.microsoft.com/office/infopath/2007/PartnerControls"/>
    <xsd:element name="_x041e__x043f__x0438__x0441__x0430__x043d__x0438__x0435_" ma:index="11" nillable="true" ma:displayName="Описание" ma:internalName="_x041e__x043f__x0438__x0441__x0430__x043d__x0438__x0435_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21b618-6488-4909-9489-05f383173833" elementFormDefault="qualified">
    <xsd:import namespace="http://schemas.microsoft.com/office/2006/documentManagement/types"/>
    <xsd:import namespace="http://schemas.microsoft.com/office/infopath/2007/PartnerControls"/>
    <xsd:element name="_x041f__x0430__x043f__x043a__x0430_" ma:index="12" ma:displayName="2020" ma:default="2021 год" ma:format="RadioButtons" ma:internalName="_x041f__x0430__x043f__x043a__x0430_">
      <xsd:simpleType>
        <xsd:restriction base="dms:Choice">
          <xsd:enumeration value="2021 год"/>
          <xsd:enumeration value="2020 год"/>
          <xsd:enumeration value="2019 год"/>
          <xsd:enumeration value="2018 год"/>
          <xsd:enumeration value="2017 год"/>
          <xsd:enumeration value="2016 год"/>
          <xsd:enumeration value="2015 год"/>
          <xsd:enumeration value="2014 год"/>
          <xsd:enumeration value="2013 год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4B3836DC-425B-4491-83D1-25BEC63BFDE9}"/>
</file>

<file path=customXml/itemProps2.xml><?xml version="1.0" encoding="utf-8"?>
<ds:datastoreItem xmlns:ds="http://schemas.openxmlformats.org/officeDocument/2006/customXml" ds:itemID="{BBE3F687-95C9-4A77-9A3A-69E80F17EC20}"/>
</file>

<file path=customXml/itemProps3.xml><?xml version="1.0" encoding="utf-8"?>
<ds:datastoreItem xmlns:ds="http://schemas.openxmlformats.org/officeDocument/2006/customXml" ds:itemID="{54CE716F-BAEA-4871-9B0E-9D700690FEB9}"/>
</file>

<file path=customXml/itemProps4.xml><?xml version="1.0" encoding="utf-8"?>
<ds:datastoreItem xmlns:ds="http://schemas.openxmlformats.org/officeDocument/2006/customXml" ds:itemID="{6BA78B97-3A28-4969-87A5-65E710BF1B57}"/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6081</TotalTime>
  <Words>1346</Words>
  <Application>Microsoft Office PowerPoint</Application>
  <PresentationFormat>Экран (4:3)</PresentationFormat>
  <Paragraphs>443</Paragraphs>
  <Slides>27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Слайд 1</vt:lpstr>
      <vt:lpstr>Бюджет  муниципального образования "Сернурский муниципальный район" на 2017 год</vt:lpstr>
      <vt:lpstr>Слайд 3</vt:lpstr>
      <vt:lpstr>Слайд 4</vt:lpstr>
      <vt:lpstr>Структура доходов бюджета  муниципального образования  «Сернурский муниципальный район» за 2018 год</vt:lpstr>
      <vt:lpstr>Структура налоговых и неналоговых доходов бюджета  Сернурского муниципального района  в 2018 году</vt:lpstr>
      <vt:lpstr>Слайд 7</vt:lpstr>
      <vt:lpstr>Исполнение налога на доходы физических лиц за 2018 год</vt:lpstr>
      <vt:lpstr>Исполнение доходов от продажи материальных и нематериальных активов за 2018 год</vt:lpstr>
      <vt:lpstr>Безвозмездные поступления из республиканского бюджета Республики Марий Эл в 2018 году</vt:lpstr>
      <vt:lpstr>Слайд 11</vt:lpstr>
      <vt:lpstr>Слайд 12</vt:lpstr>
      <vt:lpstr>Уточненный бюджет по расходам составил 480,2 млн. рублей, что на 125,9 млн. руб. больше первоначально утвержденного. Увеличение произошло по следующим причинам:</vt:lpstr>
      <vt:lpstr>Межбюджетные трансферты из бюджета Сернурского муниципального района   бюджетам поселений  в 2018  году</vt:lpstr>
      <vt:lpstr> Расходы социальной сферы в 2018 году </vt:lpstr>
      <vt:lpstr>Слайд 16</vt:lpstr>
      <vt:lpstr>Слайд 17</vt:lpstr>
      <vt:lpstr>В 2018 году сформирован Программный бюджет, состоящий из 6 муниципальных программ: </vt:lpstr>
      <vt:lpstr>Расходы на непрограммные  направления деятельности </vt:lpstr>
      <vt:lpstr>Всего в 2018 году Дорожный фонд  составил 16,7 млн. рублей</vt:lpstr>
      <vt:lpstr>Расходы по разделу  «Жилищно–коммунальное хозяйство» составили 48,8 млн. рублей, из них:</vt:lpstr>
      <vt:lpstr>Расходы по разделу «Образование» составили 261,0 млн. рублей или 100,0% к плану года, в том числе  расходы на выполнение муниципального задания -  217,2 млн. рублей.</vt:lpstr>
      <vt:lpstr>Расходы по отрасли Культура в 2018 году составили  49,1 млн. рублей или 100,0% к плану года, в том числе  расходы на выполнение муниципального задания -  40,4 млн. рублей.</vt:lpstr>
      <vt:lpstr>По разделу «Социальная политика» расходы составили                    28,5 млн. рублей или 99,8% к годовым назначениям </vt:lpstr>
      <vt:lpstr>Итоги исполнения бюджета  МО «Сернурский муниципальный район» за 2018 год,  млн. рублей</vt:lpstr>
      <vt:lpstr>Муниципальный долг на 1 января 2019 г., млн. рублей</vt:lpstr>
      <vt:lpstr>Годовой отчет МО «Сернурский муниципальный район» за 2018 год:</vt:lpstr>
    </vt:vector>
  </TitlesOfParts>
  <Company>rfo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Итоги исполнения бюджета муниципального образования «Сернурский муниципальный район» за 2018 год</dc:title>
  <dc:creator>veronika</dc:creator>
  <cp:lastModifiedBy>RUKOVODITEL</cp:lastModifiedBy>
  <cp:revision>647</cp:revision>
  <dcterms:created xsi:type="dcterms:W3CDTF">2013-11-21T12:57:38Z</dcterms:created>
  <dcterms:modified xsi:type="dcterms:W3CDTF">2019-04-23T13:06:11Z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0x0101001EBA443151ADE747B2A2357184BB97A1</vt:lpwstr>
  </property>
  <property fmtid="{D5CDD505-2E9C-101B-9397-08002B2CF9AE}" pid="3" name="_dlc_DocIdItemGuid">
    <vt:lpwstr>4e0a7f5a-7840-4638-8884-672be558432b</vt:lpwstr>
  </property>
</Properties>
</file>